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 id="268" r:id="rId14"/>
    <p:sldId id="269" r:id="rId15"/>
    <p:sldId id="270" r:id="rId16"/>
    <p:sldId id="271" r:id="rId17"/>
    <p:sldId id="272" r:id="rId18"/>
    <p:sldId id="273" r:id="rId19"/>
    <p:sldId id="274" r:id="rId20"/>
    <p:sldId id="275" r:id="rId21"/>
    <p:sldId id="276" r:id="rId22"/>
    <p:sldId id="277" r:id="rId23"/>
    <p:sldId id="278"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9" r:id="rId42"/>
    <p:sldId id="300" r:id="rId43"/>
    <p:sldId id="301" r:id="rId44"/>
    <p:sldId id="302" r:id="rId45"/>
    <p:sldId id="303" r:id="rId46"/>
    <p:sldId id="304" r:id="rId47"/>
    <p:sldId id="305" r:id="rId48"/>
    <p:sldId id="306" r:id="rId49"/>
    <p:sldId id="307" r:id="rId50"/>
    <p:sldId id="308" r:id="rId51"/>
    <p:sldId id="309" r:id="rId52"/>
    <p:sldId id="310" r:id="rId53"/>
    <p:sldId id="311" r:id="rId54"/>
    <p:sldId id="312" r:id="rId55"/>
    <p:sldId id="313" r:id="rId56"/>
    <p:sldId id="314" r:id="rId57"/>
    <p:sldId id="316" r:id="rId58"/>
    <p:sldId id="315" r:id="rId5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CAC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72" y="12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D5395-C6C1-41B5-BA22-319CCF95191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9E7CE4BE-6403-4B78-9A13-7D2C94C785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B1E4EE6E-A106-446C-94EB-0519B82D4BEA}"/>
              </a:ext>
            </a:extLst>
          </p:cNvPr>
          <p:cNvSpPr>
            <a:spLocks noGrp="1"/>
          </p:cNvSpPr>
          <p:nvPr>
            <p:ph type="dt" sz="half" idx="10"/>
          </p:nvPr>
        </p:nvSpPr>
        <p:spPr/>
        <p:txBody>
          <a:bodyPr/>
          <a:lstStyle/>
          <a:p>
            <a:fld id="{2B4E37E0-ABF2-4431-9A8E-5C090BE97626}" type="datetimeFigureOut">
              <a:rPr lang="en-IN" smtClean="0"/>
              <a:t>26-11-2020</a:t>
            </a:fld>
            <a:endParaRPr lang="en-IN"/>
          </a:p>
        </p:txBody>
      </p:sp>
      <p:sp>
        <p:nvSpPr>
          <p:cNvPr id="5" name="Footer Placeholder 4">
            <a:extLst>
              <a:ext uri="{FF2B5EF4-FFF2-40B4-BE49-F238E27FC236}">
                <a16:creationId xmlns:a16="http://schemas.microsoft.com/office/drawing/2014/main" id="{569DDE83-07A3-4D3C-B878-F8110BCCEA0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2783878-44D5-410F-B9FF-5A54892EC3E8}"/>
              </a:ext>
            </a:extLst>
          </p:cNvPr>
          <p:cNvSpPr>
            <a:spLocks noGrp="1"/>
          </p:cNvSpPr>
          <p:nvPr>
            <p:ph type="sldNum" sz="quarter" idx="12"/>
          </p:nvPr>
        </p:nvSpPr>
        <p:spPr/>
        <p:txBody>
          <a:bodyPr/>
          <a:lstStyle/>
          <a:p>
            <a:fld id="{EDFD4157-51C6-445D-82CF-B029B734D5C4}" type="slidenum">
              <a:rPr lang="en-IN" smtClean="0"/>
              <a:t>‹#›</a:t>
            </a:fld>
            <a:endParaRPr lang="en-IN"/>
          </a:p>
        </p:txBody>
      </p:sp>
    </p:spTree>
    <p:extLst>
      <p:ext uri="{BB962C8B-B14F-4D97-AF65-F5344CB8AC3E}">
        <p14:creationId xmlns:p14="http://schemas.microsoft.com/office/powerpoint/2010/main" val="116777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B292F-0EFA-44B6-8D8B-29AA005B7088}"/>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B4CCD70-7C46-49D0-9792-3B4F9B37801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FCF0A44-1877-46FF-A425-B8AB48395AAD}"/>
              </a:ext>
            </a:extLst>
          </p:cNvPr>
          <p:cNvSpPr>
            <a:spLocks noGrp="1"/>
          </p:cNvSpPr>
          <p:nvPr>
            <p:ph type="dt" sz="half" idx="10"/>
          </p:nvPr>
        </p:nvSpPr>
        <p:spPr/>
        <p:txBody>
          <a:bodyPr/>
          <a:lstStyle/>
          <a:p>
            <a:fld id="{2B4E37E0-ABF2-4431-9A8E-5C090BE97626}" type="datetimeFigureOut">
              <a:rPr lang="en-IN" smtClean="0"/>
              <a:t>26-11-2020</a:t>
            </a:fld>
            <a:endParaRPr lang="en-IN"/>
          </a:p>
        </p:txBody>
      </p:sp>
      <p:sp>
        <p:nvSpPr>
          <p:cNvPr id="5" name="Footer Placeholder 4">
            <a:extLst>
              <a:ext uri="{FF2B5EF4-FFF2-40B4-BE49-F238E27FC236}">
                <a16:creationId xmlns:a16="http://schemas.microsoft.com/office/drawing/2014/main" id="{1926BD52-EBB5-4670-98C7-5268C1CAF5D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25E5008-A9F8-4A39-BDE6-190CDFB62E2E}"/>
              </a:ext>
            </a:extLst>
          </p:cNvPr>
          <p:cNvSpPr>
            <a:spLocks noGrp="1"/>
          </p:cNvSpPr>
          <p:nvPr>
            <p:ph type="sldNum" sz="quarter" idx="12"/>
          </p:nvPr>
        </p:nvSpPr>
        <p:spPr/>
        <p:txBody>
          <a:bodyPr/>
          <a:lstStyle/>
          <a:p>
            <a:fld id="{EDFD4157-51C6-445D-82CF-B029B734D5C4}" type="slidenum">
              <a:rPr lang="en-IN" smtClean="0"/>
              <a:t>‹#›</a:t>
            </a:fld>
            <a:endParaRPr lang="en-IN"/>
          </a:p>
        </p:txBody>
      </p:sp>
    </p:spTree>
    <p:extLst>
      <p:ext uri="{BB962C8B-B14F-4D97-AF65-F5344CB8AC3E}">
        <p14:creationId xmlns:p14="http://schemas.microsoft.com/office/powerpoint/2010/main" val="764010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AB6AC06-F05D-4289-8AE6-AA5BA230E36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A2C80E7-7850-46A7-B5F5-9C5CC6DEFD8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279BAB9-EA00-45FE-823B-9146754F899C}"/>
              </a:ext>
            </a:extLst>
          </p:cNvPr>
          <p:cNvSpPr>
            <a:spLocks noGrp="1"/>
          </p:cNvSpPr>
          <p:nvPr>
            <p:ph type="dt" sz="half" idx="10"/>
          </p:nvPr>
        </p:nvSpPr>
        <p:spPr/>
        <p:txBody>
          <a:bodyPr/>
          <a:lstStyle/>
          <a:p>
            <a:fld id="{2B4E37E0-ABF2-4431-9A8E-5C090BE97626}" type="datetimeFigureOut">
              <a:rPr lang="en-IN" smtClean="0"/>
              <a:t>26-11-2020</a:t>
            </a:fld>
            <a:endParaRPr lang="en-IN"/>
          </a:p>
        </p:txBody>
      </p:sp>
      <p:sp>
        <p:nvSpPr>
          <p:cNvPr id="5" name="Footer Placeholder 4">
            <a:extLst>
              <a:ext uri="{FF2B5EF4-FFF2-40B4-BE49-F238E27FC236}">
                <a16:creationId xmlns:a16="http://schemas.microsoft.com/office/drawing/2014/main" id="{A5178C8E-6624-46BF-BEAA-AB7360FEF4D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D5643DB-3513-46F2-9D36-D58D26BF3BE6}"/>
              </a:ext>
            </a:extLst>
          </p:cNvPr>
          <p:cNvSpPr>
            <a:spLocks noGrp="1"/>
          </p:cNvSpPr>
          <p:nvPr>
            <p:ph type="sldNum" sz="quarter" idx="12"/>
          </p:nvPr>
        </p:nvSpPr>
        <p:spPr/>
        <p:txBody>
          <a:bodyPr/>
          <a:lstStyle/>
          <a:p>
            <a:fld id="{EDFD4157-51C6-445D-82CF-B029B734D5C4}" type="slidenum">
              <a:rPr lang="en-IN" smtClean="0"/>
              <a:t>‹#›</a:t>
            </a:fld>
            <a:endParaRPr lang="en-IN"/>
          </a:p>
        </p:txBody>
      </p:sp>
    </p:spTree>
    <p:extLst>
      <p:ext uri="{BB962C8B-B14F-4D97-AF65-F5344CB8AC3E}">
        <p14:creationId xmlns:p14="http://schemas.microsoft.com/office/powerpoint/2010/main" val="3357261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4AB79-19C4-4E8A-9965-CA1A63065B41}"/>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D80B06B-324C-4BD7-9C0F-2B88D05C45C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272E536-86E9-40C8-85F9-9CBD65C516F9}"/>
              </a:ext>
            </a:extLst>
          </p:cNvPr>
          <p:cNvSpPr>
            <a:spLocks noGrp="1"/>
          </p:cNvSpPr>
          <p:nvPr>
            <p:ph type="dt" sz="half" idx="10"/>
          </p:nvPr>
        </p:nvSpPr>
        <p:spPr/>
        <p:txBody>
          <a:bodyPr/>
          <a:lstStyle/>
          <a:p>
            <a:fld id="{2B4E37E0-ABF2-4431-9A8E-5C090BE97626}" type="datetimeFigureOut">
              <a:rPr lang="en-IN" smtClean="0"/>
              <a:t>26-11-2020</a:t>
            </a:fld>
            <a:endParaRPr lang="en-IN"/>
          </a:p>
        </p:txBody>
      </p:sp>
      <p:sp>
        <p:nvSpPr>
          <p:cNvPr id="5" name="Footer Placeholder 4">
            <a:extLst>
              <a:ext uri="{FF2B5EF4-FFF2-40B4-BE49-F238E27FC236}">
                <a16:creationId xmlns:a16="http://schemas.microsoft.com/office/drawing/2014/main" id="{70844A40-80CA-4009-A320-59E84EC0EE8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E5BC118-EAF9-45B0-A1E3-DB9B36D0AA60}"/>
              </a:ext>
            </a:extLst>
          </p:cNvPr>
          <p:cNvSpPr>
            <a:spLocks noGrp="1"/>
          </p:cNvSpPr>
          <p:nvPr>
            <p:ph type="sldNum" sz="quarter" idx="12"/>
          </p:nvPr>
        </p:nvSpPr>
        <p:spPr/>
        <p:txBody>
          <a:bodyPr/>
          <a:lstStyle/>
          <a:p>
            <a:fld id="{EDFD4157-51C6-445D-82CF-B029B734D5C4}" type="slidenum">
              <a:rPr lang="en-IN" smtClean="0"/>
              <a:t>‹#›</a:t>
            </a:fld>
            <a:endParaRPr lang="en-IN"/>
          </a:p>
        </p:txBody>
      </p:sp>
    </p:spTree>
    <p:extLst>
      <p:ext uri="{BB962C8B-B14F-4D97-AF65-F5344CB8AC3E}">
        <p14:creationId xmlns:p14="http://schemas.microsoft.com/office/powerpoint/2010/main" val="1945544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2A5A4-E90C-4E22-B4F3-C90E2906AB4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24FE7C0D-3034-487E-B0FE-2F926FE201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5BA2B14-1D95-4A2B-8039-CC3B243A83AB}"/>
              </a:ext>
            </a:extLst>
          </p:cNvPr>
          <p:cNvSpPr>
            <a:spLocks noGrp="1"/>
          </p:cNvSpPr>
          <p:nvPr>
            <p:ph type="dt" sz="half" idx="10"/>
          </p:nvPr>
        </p:nvSpPr>
        <p:spPr/>
        <p:txBody>
          <a:bodyPr/>
          <a:lstStyle/>
          <a:p>
            <a:fld id="{2B4E37E0-ABF2-4431-9A8E-5C090BE97626}" type="datetimeFigureOut">
              <a:rPr lang="en-IN" smtClean="0"/>
              <a:t>26-11-2020</a:t>
            </a:fld>
            <a:endParaRPr lang="en-IN"/>
          </a:p>
        </p:txBody>
      </p:sp>
      <p:sp>
        <p:nvSpPr>
          <p:cNvPr id="5" name="Footer Placeholder 4">
            <a:extLst>
              <a:ext uri="{FF2B5EF4-FFF2-40B4-BE49-F238E27FC236}">
                <a16:creationId xmlns:a16="http://schemas.microsoft.com/office/drawing/2014/main" id="{749B2B3C-E891-4491-853F-644AFC4505A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EEF3D71-D4CC-414A-AE7E-4853B0EC84A3}"/>
              </a:ext>
            </a:extLst>
          </p:cNvPr>
          <p:cNvSpPr>
            <a:spLocks noGrp="1"/>
          </p:cNvSpPr>
          <p:nvPr>
            <p:ph type="sldNum" sz="quarter" idx="12"/>
          </p:nvPr>
        </p:nvSpPr>
        <p:spPr/>
        <p:txBody>
          <a:bodyPr/>
          <a:lstStyle/>
          <a:p>
            <a:fld id="{EDFD4157-51C6-445D-82CF-B029B734D5C4}" type="slidenum">
              <a:rPr lang="en-IN" smtClean="0"/>
              <a:t>‹#›</a:t>
            </a:fld>
            <a:endParaRPr lang="en-IN"/>
          </a:p>
        </p:txBody>
      </p:sp>
    </p:spTree>
    <p:extLst>
      <p:ext uri="{BB962C8B-B14F-4D97-AF65-F5344CB8AC3E}">
        <p14:creationId xmlns:p14="http://schemas.microsoft.com/office/powerpoint/2010/main" val="126846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81345-9B69-4C2C-8346-920F2CB6F38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84EF95E-1E76-4861-940C-FBE1AFC18B4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FB206EB5-FF7B-443B-8DA9-DDBC27D1EF9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15575BAB-B924-495A-8329-7FBAB646D83B}"/>
              </a:ext>
            </a:extLst>
          </p:cNvPr>
          <p:cNvSpPr>
            <a:spLocks noGrp="1"/>
          </p:cNvSpPr>
          <p:nvPr>
            <p:ph type="dt" sz="half" idx="10"/>
          </p:nvPr>
        </p:nvSpPr>
        <p:spPr/>
        <p:txBody>
          <a:bodyPr/>
          <a:lstStyle/>
          <a:p>
            <a:fld id="{2B4E37E0-ABF2-4431-9A8E-5C090BE97626}" type="datetimeFigureOut">
              <a:rPr lang="en-IN" smtClean="0"/>
              <a:t>26-11-2020</a:t>
            </a:fld>
            <a:endParaRPr lang="en-IN"/>
          </a:p>
        </p:txBody>
      </p:sp>
      <p:sp>
        <p:nvSpPr>
          <p:cNvPr id="6" name="Footer Placeholder 5">
            <a:extLst>
              <a:ext uri="{FF2B5EF4-FFF2-40B4-BE49-F238E27FC236}">
                <a16:creationId xmlns:a16="http://schemas.microsoft.com/office/drawing/2014/main" id="{252E6397-0110-463D-AAAC-1E864867DF5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A07D3E3-9912-41F6-987B-FE80BBC2E04E}"/>
              </a:ext>
            </a:extLst>
          </p:cNvPr>
          <p:cNvSpPr>
            <a:spLocks noGrp="1"/>
          </p:cNvSpPr>
          <p:nvPr>
            <p:ph type="sldNum" sz="quarter" idx="12"/>
          </p:nvPr>
        </p:nvSpPr>
        <p:spPr/>
        <p:txBody>
          <a:bodyPr/>
          <a:lstStyle/>
          <a:p>
            <a:fld id="{EDFD4157-51C6-445D-82CF-B029B734D5C4}" type="slidenum">
              <a:rPr lang="en-IN" smtClean="0"/>
              <a:t>‹#›</a:t>
            </a:fld>
            <a:endParaRPr lang="en-IN"/>
          </a:p>
        </p:txBody>
      </p:sp>
    </p:spTree>
    <p:extLst>
      <p:ext uri="{BB962C8B-B14F-4D97-AF65-F5344CB8AC3E}">
        <p14:creationId xmlns:p14="http://schemas.microsoft.com/office/powerpoint/2010/main" val="4182009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1AD28-0DE4-4663-A3F3-84D97F597C18}"/>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8442C3D5-4B96-4F9B-9C8C-498E3A91D2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3293E2-E251-4F52-A5A4-2F072DA8120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F336A33B-BA62-437D-9A24-295B07AFEA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7DA944-257B-4217-9570-40601B8812E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A2DBCF36-A9AD-4ACE-9179-AC23189E294B}"/>
              </a:ext>
            </a:extLst>
          </p:cNvPr>
          <p:cNvSpPr>
            <a:spLocks noGrp="1"/>
          </p:cNvSpPr>
          <p:nvPr>
            <p:ph type="dt" sz="half" idx="10"/>
          </p:nvPr>
        </p:nvSpPr>
        <p:spPr/>
        <p:txBody>
          <a:bodyPr/>
          <a:lstStyle/>
          <a:p>
            <a:fld id="{2B4E37E0-ABF2-4431-9A8E-5C090BE97626}" type="datetimeFigureOut">
              <a:rPr lang="en-IN" smtClean="0"/>
              <a:t>26-11-2020</a:t>
            </a:fld>
            <a:endParaRPr lang="en-IN"/>
          </a:p>
        </p:txBody>
      </p:sp>
      <p:sp>
        <p:nvSpPr>
          <p:cNvPr id="8" name="Footer Placeholder 7">
            <a:extLst>
              <a:ext uri="{FF2B5EF4-FFF2-40B4-BE49-F238E27FC236}">
                <a16:creationId xmlns:a16="http://schemas.microsoft.com/office/drawing/2014/main" id="{8E3FE80E-C613-4C31-BF44-17CFAEDE308C}"/>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3FB2DC7C-2582-4555-AF3A-53089964FEEF}"/>
              </a:ext>
            </a:extLst>
          </p:cNvPr>
          <p:cNvSpPr>
            <a:spLocks noGrp="1"/>
          </p:cNvSpPr>
          <p:nvPr>
            <p:ph type="sldNum" sz="quarter" idx="12"/>
          </p:nvPr>
        </p:nvSpPr>
        <p:spPr/>
        <p:txBody>
          <a:bodyPr/>
          <a:lstStyle/>
          <a:p>
            <a:fld id="{EDFD4157-51C6-445D-82CF-B029B734D5C4}" type="slidenum">
              <a:rPr lang="en-IN" smtClean="0"/>
              <a:t>‹#›</a:t>
            </a:fld>
            <a:endParaRPr lang="en-IN"/>
          </a:p>
        </p:txBody>
      </p:sp>
    </p:spTree>
    <p:extLst>
      <p:ext uri="{BB962C8B-B14F-4D97-AF65-F5344CB8AC3E}">
        <p14:creationId xmlns:p14="http://schemas.microsoft.com/office/powerpoint/2010/main" val="630000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85D18-EA1B-4938-89D1-2C4620C2C138}"/>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7F98B239-5EE8-48D0-AA82-4E480A796415}"/>
              </a:ext>
            </a:extLst>
          </p:cNvPr>
          <p:cNvSpPr>
            <a:spLocks noGrp="1"/>
          </p:cNvSpPr>
          <p:nvPr>
            <p:ph type="dt" sz="half" idx="10"/>
          </p:nvPr>
        </p:nvSpPr>
        <p:spPr/>
        <p:txBody>
          <a:bodyPr/>
          <a:lstStyle/>
          <a:p>
            <a:fld id="{2B4E37E0-ABF2-4431-9A8E-5C090BE97626}" type="datetimeFigureOut">
              <a:rPr lang="en-IN" smtClean="0"/>
              <a:t>26-11-2020</a:t>
            </a:fld>
            <a:endParaRPr lang="en-IN"/>
          </a:p>
        </p:txBody>
      </p:sp>
      <p:sp>
        <p:nvSpPr>
          <p:cNvPr id="4" name="Footer Placeholder 3">
            <a:extLst>
              <a:ext uri="{FF2B5EF4-FFF2-40B4-BE49-F238E27FC236}">
                <a16:creationId xmlns:a16="http://schemas.microsoft.com/office/drawing/2014/main" id="{E04ADDE9-87CF-45E9-B10B-416780290FE2}"/>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92A58CDD-64C7-4ECC-B1B0-5C60F05607F2}"/>
              </a:ext>
            </a:extLst>
          </p:cNvPr>
          <p:cNvSpPr>
            <a:spLocks noGrp="1"/>
          </p:cNvSpPr>
          <p:nvPr>
            <p:ph type="sldNum" sz="quarter" idx="12"/>
          </p:nvPr>
        </p:nvSpPr>
        <p:spPr/>
        <p:txBody>
          <a:bodyPr/>
          <a:lstStyle/>
          <a:p>
            <a:fld id="{EDFD4157-51C6-445D-82CF-B029B734D5C4}" type="slidenum">
              <a:rPr lang="en-IN" smtClean="0"/>
              <a:t>‹#›</a:t>
            </a:fld>
            <a:endParaRPr lang="en-IN"/>
          </a:p>
        </p:txBody>
      </p:sp>
    </p:spTree>
    <p:extLst>
      <p:ext uri="{BB962C8B-B14F-4D97-AF65-F5344CB8AC3E}">
        <p14:creationId xmlns:p14="http://schemas.microsoft.com/office/powerpoint/2010/main" val="4133004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6E41E3-CD9E-4342-8A34-7B3BE641D919}"/>
              </a:ext>
            </a:extLst>
          </p:cNvPr>
          <p:cNvSpPr>
            <a:spLocks noGrp="1"/>
          </p:cNvSpPr>
          <p:nvPr>
            <p:ph type="dt" sz="half" idx="10"/>
          </p:nvPr>
        </p:nvSpPr>
        <p:spPr/>
        <p:txBody>
          <a:bodyPr/>
          <a:lstStyle/>
          <a:p>
            <a:fld id="{2B4E37E0-ABF2-4431-9A8E-5C090BE97626}" type="datetimeFigureOut">
              <a:rPr lang="en-IN" smtClean="0"/>
              <a:t>26-11-2020</a:t>
            </a:fld>
            <a:endParaRPr lang="en-IN"/>
          </a:p>
        </p:txBody>
      </p:sp>
      <p:sp>
        <p:nvSpPr>
          <p:cNvPr id="3" name="Footer Placeholder 2">
            <a:extLst>
              <a:ext uri="{FF2B5EF4-FFF2-40B4-BE49-F238E27FC236}">
                <a16:creationId xmlns:a16="http://schemas.microsoft.com/office/drawing/2014/main" id="{460ED09C-F426-47C8-9AC5-3349AFBF7C46}"/>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FDB75FD5-4299-414D-A974-0C3097E56BC6}"/>
              </a:ext>
            </a:extLst>
          </p:cNvPr>
          <p:cNvSpPr>
            <a:spLocks noGrp="1"/>
          </p:cNvSpPr>
          <p:nvPr>
            <p:ph type="sldNum" sz="quarter" idx="12"/>
          </p:nvPr>
        </p:nvSpPr>
        <p:spPr/>
        <p:txBody>
          <a:bodyPr/>
          <a:lstStyle/>
          <a:p>
            <a:fld id="{EDFD4157-51C6-445D-82CF-B029B734D5C4}" type="slidenum">
              <a:rPr lang="en-IN" smtClean="0"/>
              <a:t>‹#›</a:t>
            </a:fld>
            <a:endParaRPr lang="en-IN"/>
          </a:p>
        </p:txBody>
      </p:sp>
    </p:spTree>
    <p:extLst>
      <p:ext uri="{BB962C8B-B14F-4D97-AF65-F5344CB8AC3E}">
        <p14:creationId xmlns:p14="http://schemas.microsoft.com/office/powerpoint/2010/main" val="4001545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DC574-962A-43FC-8CCE-E3CFBAAF73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20F9EC26-AA7F-4F85-9E9D-794E5BC3B4C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7B1AA016-5D97-496C-94E5-6C91269C4C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9AFA30-B142-4065-BA17-BDA8F293A09B}"/>
              </a:ext>
            </a:extLst>
          </p:cNvPr>
          <p:cNvSpPr>
            <a:spLocks noGrp="1"/>
          </p:cNvSpPr>
          <p:nvPr>
            <p:ph type="dt" sz="half" idx="10"/>
          </p:nvPr>
        </p:nvSpPr>
        <p:spPr/>
        <p:txBody>
          <a:bodyPr/>
          <a:lstStyle/>
          <a:p>
            <a:fld id="{2B4E37E0-ABF2-4431-9A8E-5C090BE97626}" type="datetimeFigureOut">
              <a:rPr lang="en-IN" smtClean="0"/>
              <a:t>26-11-2020</a:t>
            </a:fld>
            <a:endParaRPr lang="en-IN"/>
          </a:p>
        </p:txBody>
      </p:sp>
      <p:sp>
        <p:nvSpPr>
          <p:cNvPr id="6" name="Footer Placeholder 5">
            <a:extLst>
              <a:ext uri="{FF2B5EF4-FFF2-40B4-BE49-F238E27FC236}">
                <a16:creationId xmlns:a16="http://schemas.microsoft.com/office/drawing/2014/main" id="{A5070FF0-F2E5-4335-958C-1598590CB92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9B7D7B4-399B-4BD2-86AA-E3E5F6721FE8}"/>
              </a:ext>
            </a:extLst>
          </p:cNvPr>
          <p:cNvSpPr>
            <a:spLocks noGrp="1"/>
          </p:cNvSpPr>
          <p:nvPr>
            <p:ph type="sldNum" sz="quarter" idx="12"/>
          </p:nvPr>
        </p:nvSpPr>
        <p:spPr/>
        <p:txBody>
          <a:bodyPr/>
          <a:lstStyle/>
          <a:p>
            <a:fld id="{EDFD4157-51C6-445D-82CF-B029B734D5C4}" type="slidenum">
              <a:rPr lang="en-IN" smtClean="0"/>
              <a:t>‹#›</a:t>
            </a:fld>
            <a:endParaRPr lang="en-IN"/>
          </a:p>
        </p:txBody>
      </p:sp>
    </p:spTree>
    <p:extLst>
      <p:ext uri="{BB962C8B-B14F-4D97-AF65-F5344CB8AC3E}">
        <p14:creationId xmlns:p14="http://schemas.microsoft.com/office/powerpoint/2010/main" val="3258382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05FBA-DE5B-47E0-A1A5-8AA1F62DE7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C6D54AC8-BA9B-4C1C-B993-0C8CE36E44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2E10268B-FF09-43B1-99AC-84848FEE94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771C51-10BA-4423-8204-D42BE856968B}"/>
              </a:ext>
            </a:extLst>
          </p:cNvPr>
          <p:cNvSpPr>
            <a:spLocks noGrp="1"/>
          </p:cNvSpPr>
          <p:nvPr>
            <p:ph type="dt" sz="half" idx="10"/>
          </p:nvPr>
        </p:nvSpPr>
        <p:spPr/>
        <p:txBody>
          <a:bodyPr/>
          <a:lstStyle/>
          <a:p>
            <a:fld id="{2B4E37E0-ABF2-4431-9A8E-5C090BE97626}" type="datetimeFigureOut">
              <a:rPr lang="en-IN" smtClean="0"/>
              <a:t>26-11-2020</a:t>
            </a:fld>
            <a:endParaRPr lang="en-IN"/>
          </a:p>
        </p:txBody>
      </p:sp>
      <p:sp>
        <p:nvSpPr>
          <p:cNvPr id="6" name="Footer Placeholder 5">
            <a:extLst>
              <a:ext uri="{FF2B5EF4-FFF2-40B4-BE49-F238E27FC236}">
                <a16:creationId xmlns:a16="http://schemas.microsoft.com/office/drawing/2014/main" id="{64692A9F-1033-45D9-8AED-22661D7F580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F389ADE-4D20-444A-B648-E2202BACE8E7}"/>
              </a:ext>
            </a:extLst>
          </p:cNvPr>
          <p:cNvSpPr>
            <a:spLocks noGrp="1"/>
          </p:cNvSpPr>
          <p:nvPr>
            <p:ph type="sldNum" sz="quarter" idx="12"/>
          </p:nvPr>
        </p:nvSpPr>
        <p:spPr/>
        <p:txBody>
          <a:bodyPr/>
          <a:lstStyle/>
          <a:p>
            <a:fld id="{EDFD4157-51C6-445D-82CF-B029B734D5C4}" type="slidenum">
              <a:rPr lang="en-IN" smtClean="0"/>
              <a:t>‹#›</a:t>
            </a:fld>
            <a:endParaRPr lang="en-IN"/>
          </a:p>
        </p:txBody>
      </p:sp>
    </p:spTree>
    <p:extLst>
      <p:ext uri="{BB962C8B-B14F-4D97-AF65-F5344CB8AC3E}">
        <p14:creationId xmlns:p14="http://schemas.microsoft.com/office/powerpoint/2010/main" val="2935738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44FB18-B257-4033-B1BA-E5C4825658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EFA9A33C-A025-40C8-9040-A7FE2DD66D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253C50C-9901-43B9-A6EF-2AC43AF14C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4E37E0-ABF2-4431-9A8E-5C090BE97626}" type="datetimeFigureOut">
              <a:rPr lang="en-IN" smtClean="0"/>
              <a:t>26-11-2020</a:t>
            </a:fld>
            <a:endParaRPr lang="en-IN"/>
          </a:p>
        </p:txBody>
      </p:sp>
      <p:sp>
        <p:nvSpPr>
          <p:cNvPr id="5" name="Footer Placeholder 4">
            <a:extLst>
              <a:ext uri="{FF2B5EF4-FFF2-40B4-BE49-F238E27FC236}">
                <a16:creationId xmlns:a16="http://schemas.microsoft.com/office/drawing/2014/main" id="{8497503F-293C-4DF4-8FF6-B13E3C4F1E9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512EBD69-80BF-4925-94F6-F07FD42B7CB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FD4157-51C6-445D-82CF-B029B734D5C4}" type="slidenum">
              <a:rPr lang="en-IN" smtClean="0"/>
              <a:t>‹#›</a:t>
            </a:fld>
            <a:endParaRPr lang="en-IN"/>
          </a:p>
        </p:txBody>
      </p:sp>
    </p:spTree>
    <p:extLst>
      <p:ext uri="{BB962C8B-B14F-4D97-AF65-F5344CB8AC3E}">
        <p14:creationId xmlns:p14="http://schemas.microsoft.com/office/powerpoint/2010/main" val="8553595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2.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3.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hyperlink" Target="https://www.awwwards.com/adult-seo-services/" TargetMode="External"/><Relationship Id="rId3" Type="http://schemas.openxmlformats.org/officeDocument/2006/relationships/hyperlink" Target="https://adult-seo.com/" TargetMode="External"/><Relationship Id="rId7" Type="http://schemas.openxmlformats.org/officeDocument/2006/relationships/hyperlink" Target="https://adultseo.co/" TargetMode="External"/><Relationship Id="rId12" Type="http://schemas.openxmlformats.org/officeDocument/2006/relationships/image" Target="../media/image1.png"/><Relationship Id="rId2" Type="http://schemas.openxmlformats.org/officeDocument/2006/relationships/hyperlink" Target="https://www.monkeydigital.co/product/adult-seo-plan/" TargetMode="External"/><Relationship Id="rId1" Type="http://schemas.openxmlformats.org/officeDocument/2006/relationships/slideLayout" Target="../slideLayouts/slideLayout1.xml"/><Relationship Id="rId6" Type="http://schemas.openxmlformats.org/officeDocument/2006/relationships/hyperlink" Target="https://orbitinfotech.com/adultseoservices/" TargetMode="External"/><Relationship Id="rId11" Type="http://schemas.openxmlformats.org/officeDocument/2006/relationships/hyperlink" Target="http://www.a1adultseo.com/" TargetMode="External"/><Relationship Id="rId5" Type="http://schemas.openxmlformats.org/officeDocument/2006/relationships/hyperlink" Target="https://www.adultsem.net/" TargetMode="External"/><Relationship Id="rId10" Type="http://schemas.openxmlformats.org/officeDocument/2006/relationships/hyperlink" Target="http://alvomedia.com/Services/adult-website-seo/" TargetMode="External"/><Relationship Id="rId4" Type="http://schemas.openxmlformats.org/officeDocument/2006/relationships/hyperlink" Target="https://www.adultseomaven.com/" TargetMode="External"/><Relationship Id="rId9" Type="http://schemas.openxmlformats.org/officeDocument/2006/relationships/hyperlink" Target="https://www.digitalpylon.com/seo-services/adult-seo" TargetMode="Externa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4.pn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4.png"/><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5.png"/><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6.png"/><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7.png"/><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7.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7.png"/><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8.png"/><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9.png"/><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0.png"/><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1.png"/><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2.png"/><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3.png"/><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4.png"/><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hatware.co/adult-seo-services/"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BD731-24AC-4284-902C-D9522B551A74}"/>
              </a:ext>
            </a:extLst>
          </p:cNvPr>
          <p:cNvSpPr>
            <a:spLocks noGrp="1"/>
          </p:cNvSpPr>
          <p:nvPr>
            <p:ph type="title"/>
          </p:nvPr>
        </p:nvSpPr>
        <p:spPr>
          <a:xfrm>
            <a:off x="2489982" y="913765"/>
            <a:ext cx="9525000" cy="1325563"/>
          </a:xfrm>
        </p:spPr>
        <p:txBody>
          <a:bodyPr>
            <a:normAutofit/>
          </a:bodyPr>
          <a:lstStyle/>
          <a:p>
            <a:r>
              <a:rPr lang="en-US" sz="8800" dirty="0">
                <a:effectLst/>
                <a:latin typeface="Calibri" panose="020F0502020204030204" pitchFamily="34" charset="0"/>
                <a:ea typeface="Calibri" panose="020F0502020204030204" pitchFamily="34" charset="0"/>
                <a:cs typeface="Times New Roman" panose="02020603050405020304" pitchFamily="18" charset="0"/>
              </a:rPr>
              <a:t>Cora Report For </a:t>
            </a:r>
            <a:endParaRPr lang="en-IN" sz="28700" dirty="0"/>
          </a:p>
        </p:txBody>
      </p:sp>
      <p:sp>
        <p:nvSpPr>
          <p:cNvPr id="7" name="TextBox 6">
            <a:extLst>
              <a:ext uri="{FF2B5EF4-FFF2-40B4-BE49-F238E27FC236}">
                <a16:creationId xmlns:a16="http://schemas.microsoft.com/office/drawing/2014/main" id="{04A94803-B054-4AC4-B13A-7851804A3C3D}"/>
              </a:ext>
            </a:extLst>
          </p:cNvPr>
          <p:cNvSpPr txBox="1"/>
          <p:nvPr/>
        </p:nvSpPr>
        <p:spPr>
          <a:xfrm>
            <a:off x="4001512" y="3129971"/>
            <a:ext cx="6098344" cy="388696"/>
          </a:xfrm>
          <a:prstGeom prst="rect">
            <a:avLst/>
          </a:prstGeom>
          <a:noFill/>
        </p:spPr>
        <p:txBody>
          <a:bodyPr wrap="square">
            <a:spAutoFit/>
          </a:bodyPr>
          <a:lstStyle/>
          <a:p>
            <a:pPr>
              <a:lnSpc>
                <a:spcPct val="107000"/>
              </a:lnSpc>
              <a:spcAft>
                <a:spcPts val="800"/>
              </a:spcAft>
            </a:pPr>
            <a:r>
              <a:rPr lang="en-US" u="sng" dirty="0">
                <a:solidFill>
                  <a:srgbClr val="0000FF"/>
                </a:solidFill>
                <a:latin typeface="Calibri" panose="020F0502020204030204" pitchFamily="34" charset="0"/>
                <a:ea typeface="Calibri" panose="020F0502020204030204" pitchFamily="34" charset="0"/>
                <a:cs typeface="Times New Roman" panose="02020603050405020304" pitchFamily="18" charset="0"/>
              </a:rPr>
              <a:t>https://thatware.co/adult-seo-services/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id="{DC783099-5BA4-451D-A165-D3D595F2D13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4902572" y="5611576"/>
            <a:ext cx="2349910" cy="332659"/>
          </a:xfrm>
          <a:prstGeom prst="rect">
            <a:avLst/>
          </a:prstGeom>
        </p:spPr>
      </p:pic>
    </p:spTree>
    <p:extLst>
      <p:ext uri="{BB962C8B-B14F-4D97-AF65-F5344CB8AC3E}">
        <p14:creationId xmlns:p14="http://schemas.microsoft.com/office/powerpoint/2010/main" val="281089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span</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tag:</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70000" lnSpcReduction="20000"/>
          </a:bodyPr>
          <a:lstStyle/>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Span tag is present for MY site =   12</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Span tag is present for Competitor site =  1</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Span tag is present for Competitor site =  27</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Span tag is present for Competitor site =  38</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Span tag is present for Competitor site =  51</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Span tag is present for Competitor site =  54</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Span tag is present for Competitor site =  4</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Span tag is present for Competitor site =  28</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Span tag is present for Competitor site =  88</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Span tag is present for Competitor site =  337</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Span tag is present for Competitor site =  6</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Mean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values of competitors: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63.4</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(63)</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latin typeface="Bahnschrift Condensed" panose="020B0502040204020203" pitchFamily="34" charset="0"/>
                <a:ea typeface="Times New Roman" panose="02020603050405020304" pitchFamily="18" charset="0"/>
                <a:cs typeface="Calibri" panose="020F0502020204030204" pitchFamily="34" charset="0"/>
              </a:rPr>
              <a:t>span</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tag is occur in our landing page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12</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time. Calculating </a:t>
            </a:r>
            <a:r>
              <a:rPr lang="en-US" sz="1800" dirty="0">
                <a:solidFill>
                  <a:srgbClr val="222222"/>
                </a:solidFill>
                <a:effectLst/>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0.514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which satisfy the algorithm condition. It is too closer to 1 that means </a:t>
            </a:r>
            <a:r>
              <a:rPr lang="en-US" sz="1800" dirty="0">
                <a:solidFill>
                  <a:schemeClr val="bg2">
                    <a:lumMod val="50000"/>
                  </a:schemeClr>
                </a:solidFill>
                <a:latin typeface="Bahnschrift Condensed" panose="020B0502040204020203" pitchFamily="34" charset="0"/>
                <a:ea typeface="Calibri" panose="020F0502020204030204" pitchFamily="34" charset="0"/>
                <a:cs typeface="Times New Roman" panose="02020603050405020304" pitchFamily="18" charset="0"/>
              </a:rPr>
              <a:t>the factor you have the worse you tend to rank</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a:t>
            </a:r>
          </a:p>
          <a:p>
            <a:pPr>
              <a:lnSpc>
                <a:spcPct val="107000"/>
              </a:lnSpc>
              <a:spcAft>
                <a:spcPts val="800"/>
              </a:spcAft>
            </a:pPr>
            <a:endParaRPr lang="en-US" sz="1800" dirty="0">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endParaRPr lang="en-US" sz="1800" dirty="0">
              <a:effectLst/>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Our landing page use span tag: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12</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Mean value of competitors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span</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tag: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63</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After running our code we will </a:t>
            </a:r>
            <a:r>
              <a:rPr lang="en-US" sz="1800" dirty="0">
                <a:solidFill>
                  <a:schemeClr val="accent2"/>
                </a:solidFill>
                <a:effectLst/>
                <a:latin typeface="Bahnschrift Condensed" panose="020B0502040204020203" pitchFamily="34" charset="0"/>
                <a:ea typeface="Times New Roman" panose="02020603050405020304" pitchFamily="18" charset="0"/>
                <a:cs typeface="Calibri" panose="020F0502020204030204" pitchFamily="34" charset="0"/>
              </a:rPr>
              <a:t>suggest to add span tag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52</a:t>
            </a:r>
            <a:r>
              <a:rPr lang="en-US" sz="1800" dirty="0">
                <a:solidFill>
                  <a:schemeClr val="accent2"/>
                </a:solidFill>
                <a:effectLst/>
                <a:latin typeface="Bahnschrift Condensed" panose="020B0502040204020203" pitchFamily="34" charset="0"/>
                <a:ea typeface="Times New Roman" panose="02020603050405020304" pitchFamily="18" charset="0"/>
                <a:cs typeface="Calibri" panose="020F0502020204030204" pitchFamily="34" charset="0"/>
              </a:rPr>
              <a:t> time more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4" name="Picture 3"/>
          <p:cNvPicPr>
            <a:picLocks noChangeAspect="1"/>
          </p:cNvPicPr>
          <p:nvPr/>
        </p:nvPicPr>
        <p:blipFill>
          <a:blip r:embed="rId2"/>
          <a:stretch>
            <a:fillRect/>
          </a:stretch>
        </p:blipFill>
        <p:spPr>
          <a:xfrm>
            <a:off x="3012416" y="4736980"/>
            <a:ext cx="5753100" cy="800100"/>
          </a:xfrm>
          <a:prstGeom prst="rect">
            <a:avLst/>
          </a:prstGeom>
        </p:spPr>
      </p:pic>
      <p:pic>
        <p:nvPicPr>
          <p:cNvPr id="3" name="Picture 2">
            <a:extLst>
              <a:ext uri="{FF2B5EF4-FFF2-40B4-BE49-F238E27FC236}">
                <a16:creationId xmlns:a16="http://schemas.microsoft.com/office/drawing/2014/main" id="{37685018-BB3E-4AC7-8E13-B3E0E46C8926}"/>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93045" y="6290001"/>
            <a:ext cx="2349910" cy="332659"/>
          </a:xfrm>
          <a:prstGeom prst="rect">
            <a:avLst/>
          </a:prstGeom>
        </p:spPr>
      </p:pic>
    </p:spTree>
    <p:extLst>
      <p:ext uri="{BB962C8B-B14F-4D97-AF65-F5344CB8AC3E}">
        <p14:creationId xmlns:p14="http://schemas.microsoft.com/office/powerpoint/2010/main" val="8989208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a:t>
            </a:r>
            <a:r>
              <a:rPr lang="en-US" sz="1800" b="1" u="sng" dirty="0" err="1">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i</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tag:</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70000" lnSpcReduction="20000"/>
          </a:bodyPr>
          <a:lstStyle/>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i</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MY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i</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1</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i</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10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i</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15</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i</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35</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i</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21</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i</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i</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11</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i</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22</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i</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13</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i</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10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Mean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values of competitors: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13.8</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(14)</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i</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tag is occur in our landing page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0</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time. Calculating </a:t>
            </a:r>
            <a:r>
              <a:rPr lang="en-US" sz="1800" dirty="0">
                <a:solidFill>
                  <a:srgbClr val="222222"/>
                </a:solidFill>
                <a:effectLst/>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0.138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which satisfy the algorithm condition.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It is too closer to 0 that means data appears random. </a:t>
            </a:r>
          </a:p>
          <a:p>
            <a:pPr>
              <a:lnSpc>
                <a:spcPct val="107000"/>
              </a:lnSpc>
              <a:spcAft>
                <a:spcPts val="800"/>
              </a:spcAft>
            </a:pPr>
            <a:endParaRPr lang="en-US" sz="1800" dirty="0">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endParaRPr lang="en-US" sz="1800" dirty="0">
              <a:effectLst/>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Our landing page use </a:t>
            </a:r>
            <a:r>
              <a:rPr lang="en-US" sz="1800" dirty="0" err="1">
                <a:effectLst/>
                <a:latin typeface="Bahnschrift Condensed" panose="020B0502040204020203" pitchFamily="34" charset="0"/>
                <a:ea typeface="Times New Roman" panose="02020603050405020304" pitchFamily="18" charset="0"/>
                <a:cs typeface="Calibri" panose="020F0502020204030204" pitchFamily="34" charset="0"/>
              </a:rPr>
              <a:t>i</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tag: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0</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Mean value of competitors tag: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14</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After running our code we will </a:t>
            </a:r>
            <a:r>
              <a:rPr lang="en-US" sz="1800" dirty="0">
                <a:solidFill>
                  <a:schemeClr val="accent2"/>
                </a:solidFill>
                <a:effectLst/>
                <a:latin typeface="Bahnschrift Condensed" panose="020B0502040204020203" pitchFamily="34" charset="0"/>
                <a:ea typeface="Times New Roman" panose="02020603050405020304" pitchFamily="18" charset="0"/>
                <a:cs typeface="Calibri" panose="020F0502020204030204" pitchFamily="34" charset="0"/>
              </a:rPr>
              <a:t>suggest to add </a:t>
            </a:r>
            <a:r>
              <a:rPr lang="en-US" sz="1800" dirty="0" err="1">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i</a:t>
            </a:r>
            <a:r>
              <a:rPr lang="en-US" sz="1800" dirty="0">
                <a:solidFill>
                  <a:schemeClr val="accent2"/>
                </a:solidFill>
                <a:effectLst/>
                <a:latin typeface="Bahnschrift Condensed" panose="020B0502040204020203" pitchFamily="34" charset="0"/>
                <a:ea typeface="Times New Roman" panose="02020603050405020304" pitchFamily="18" charset="0"/>
                <a:cs typeface="Calibri" panose="020F0502020204030204" pitchFamily="34" charset="0"/>
              </a:rPr>
              <a:t> tag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15</a:t>
            </a:r>
            <a:r>
              <a:rPr lang="en-US" sz="1800" dirty="0">
                <a:solidFill>
                  <a:schemeClr val="accent2"/>
                </a:solidFill>
                <a:effectLst/>
                <a:latin typeface="Bahnschrift Condensed" panose="020B0502040204020203" pitchFamily="34" charset="0"/>
                <a:ea typeface="Times New Roman" panose="02020603050405020304" pitchFamily="18" charset="0"/>
                <a:cs typeface="Calibri" panose="020F0502020204030204" pitchFamily="34" charset="0"/>
              </a:rPr>
              <a:t> time more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7" name="Picture 6"/>
          <p:cNvPicPr>
            <a:picLocks noChangeAspect="1"/>
          </p:cNvPicPr>
          <p:nvPr/>
        </p:nvPicPr>
        <p:blipFill>
          <a:blip r:embed="rId2"/>
          <a:stretch>
            <a:fillRect/>
          </a:stretch>
        </p:blipFill>
        <p:spPr>
          <a:xfrm>
            <a:off x="2588986" y="4826569"/>
            <a:ext cx="5791200" cy="638175"/>
          </a:xfrm>
          <a:prstGeom prst="rect">
            <a:avLst/>
          </a:prstGeom>
        </p:spPr>
      </p:pic>
      <p:pic>
        <p:nvPicPr>
          <p:cNvPr id="3" name="Picture 2">
            <a:extLst>
              <a:ext uri="{FF2B5EF4-FFF2-40B4-BE49-F238E27FC236}">
                <a16:creationId xmlns:a16="http://schemas.microsoft.com/office/drawing/2014/main" id="{E36A27EA-CF71-4EAC-9167-8ABB6B0A093C}"/>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93045" y="6290001"/>
            <a:ext cx="2349910" cy="332659"/>
          </a:xfrm>
          <a:prstGeom prst="rect">
            <a:avLst/>
          </a:prstGeom>
        </p:spPr>
      </p:pic>
    </p:spTree>
    <p:extLst>
      <p:ext uri="{BB962C8B-B14F-4D97-AF65-F5344CB8AC3E}">
        <p14:creationId xmlns:p14="http://schemas.microsoft.com/office/powerpoint/2010/main" val="40381644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a:t>
            </a:r>
            <a:r>
              <a:rPr lang="en-US" sz="1800" b="1" u="sng" dirty="0" err="1">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em</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tag:</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70000" lnSpcReduction="20000"/>
          </a:bodyPr>
          <a:lstStyle/>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em</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MY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em</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em</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em</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em</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4</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em</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1</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em</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em</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em</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em</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em</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Mean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values of competitors: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0.5</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(1)</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em</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tag is occur in our landing page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12</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time. Calculating </a:t>
            </a:r>
            <a:r>
              <a:rPr lang="en-US" sz="1800" dirty="0">
                <a:solidFill>
                  <a:srgbClr val="222222"/>
                </a:solidFill>
                <a:effectLst/>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0.005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which satisfy the algorithm condition.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It is too closer to 0 that means data appears random. </a:t>
            </a:r>
          </a:p>
          <a:p>
            <a:pPr>
              <a:lnSpc>
                <a:spcPct val="107000"/>
              </a:lnSpc>
              <a:spcAft>
                <a:spcPts val="800"/>
              </a:spcAft>
            </a:pPr>
            <a:endParaRPr lang="en-US" sz="1800" dirty="0">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endParaRPr lang="en-US" sz="1800" dirty="0">
              <a:effectLst/>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Our landing page use </a:t>
            </a:r>
            <a:r>
              <a:rPr lang="en-US" sz="1800" dirty="0" err="1">
                <a:effectLst/>
                <a:latin typeface="Bahnschrift Condensed" panose="020B0502040204020203" pitchFamily="34" charset="0"/>
                <a:ea typeface="Times New Roman" panose="02020603050405020304" pitchFamily="18" charset="0"/>
                <a:cs typeface="Calibri" panose="020F0502020204030204" pitchFamily="34" charset="0"/>
              </a:rPr>
              <a:t>em</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tag: 0</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Mean value of competitors tag: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1</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After running our code we will </a:t>
            </a:r>
            <a:r>
              <a:rPr lang="en-US" sz="1800" dirty="0">
                <a:solidFill>
                  <a:schemeClr val="accent2"/>
                </a:solidFill>
                <a:effectLst/>
                <a:latin typeface="Bahnschrift Condensed" panose="020B0502040204020203" pitchFamily="34" charset="0"/>
                <a:ea typeface="Times New Roman" panose="02020603050405020304" pitchFamily="18" charset="0"/>
                <a:cs typeface="Calibri" panose="020F0502020204030204" pitchFamily="34" charset="0"/>
              </a:rPr>
              <a:t>suggest to add </a:t>
            </a:r>
            <a:r>
              <a:rPr lang="en-US" sz="1800" dirty="0" err="1">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em</a:t>
            </a:r>
            <a:r>
              <a:rPr lang="en-US" sz="1800" dirty="0">
                <a:solidFill>
                  <a:schemeClr val="accent2"/>
                </a:solidFill>
                <a:effectLst/>
                <a:latin typeface="Bahnschrift Condensed" panose="020B0502040204020203" pitchFamily="34" charset="0"/>
                <a:ea typeface="Times New Roman" panose="02020603050405020304" pitchFamily="18" charset="0"/>
                <a:cs typeface="Calibri" panose="020F0502020204030204" pitchFamily="34" charset="0"/>
              </a:rPr>
              <a:t> tag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2</a:t>
            </a:r>
            <a:r>
              <a:rPr lang="en-US" sz="1800" dirty="0">
                <a:solidFill>
                  <a:schemeClr val="accent2"/>
                </a:solidFill>
                <a:effectLst/>
                <a:latin typeface="Bahnschrift Condensed" panose="020B0502040204020203" pitchFamily="34" charset="0"/>
                <a:ea typeface="Times New Roman" panose="02020603050405020304" pitchFamily="18" charset="0"/>
                <a:cs typeface="Calibri" panose="020F0502020204030204" pitchFamily="34" charset="0"/>
              </a:rPr>
              <a:t> time more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p:cNvPicPr>
            <a:picLocks noChangeAspect="1"/>
          </p:cNvPicPr>
          <p:nvPr/>
        </p:nvPicPr>
        <p:blipFill>
          <a:blip r:embed="rId2"/>
          <a:stretch>
            <a:fillRect/>
          </a:stretch>
        </p:blipFill>
        <p:spPr>
          <a:xfrm>
            <a:off x="2865497" y="4828636"/>
            <a:ext cx="5667375" cy="685800"/>
          </a:xfrm>
          <a:prstGeom prst="rect">
            <a:avLst/>
          </a:prstGeom>
        </p:spPr>
      </p:pic>
      <p:pic>
        <p:nvPicPr>
          <p:cNvPr id="4" name="Picture 3">
            <a:extLst>
              <a:ext uri="{FF2B5EF4-FFF2-40B4-BE49-F238E27FC236}">
                <a16:creationId xmlns:a16="http://schemas.microsoft.com/office/drawing/2014/main" id="{F169FB7D-0AE2-4F01-AE99-FA4947CFC315}"/>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93045" y="6290001"/>
            <a:ext cx="2349910" cy="332659"/>
          </a:xfrm>
          <a:prstGeom prst="rect">
            <a:avLst/>
          </a:prstGeom>
        </p:spPr>
      </p:pic>
    </p:spTree>
    <p:extLst>
      <p:ext uri="{BB962C8B-B14F-4D97-AF65-F5344CB8AC3E}">
        <p14:creationId xmlns:p14="http://schemas.microsoft.com/office/powerpoint/2010/main" val="28194177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strong</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tag:</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70000" lnSpcReduction="20000"/>
          </a:bodyPr>
          <a:lstStyle/>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&lt;strong&gt; tag is present for MY site =   2</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&lt;strong&gt;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&lt;strong&gt; tag is present for Competitor site =  8</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&lt;strong&gt; tag is present for Competitor site =  15</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&lt;strong&gt; tag is present for Competitor site =  10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&lt;strong&gt; tag is present for Competitor site =  10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&lt;strong&gt; tag is present for Competitor site =  3</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&lt;strong&gt;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&lt;strong&gt; tag is present for Competitor site =  15</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&lt;strong&gt; tag is present for Competitor site =  10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&lt;strong&gt; tag is present for Competitor site =  13</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Mean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values of competitors: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8.4</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(8)</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latin typeface="Bahnschrift Condensed" panose="020B0502040204020203" pitchFamily="34" charset="0"/>
                <a:ea typeface="Times New Roman" panose="02020603050405020304" pitchFamily="18" charset="0"/>
                <a:cs typeface="Calibri" panose="020F0502020204030204" pitchFamily="34" charset="0"/>
              </a:rPr>
              <a:t>strong</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tag is occur in our landing page 2 time. Calculating </a:t>
            </a:r>
            <a:r>
              <a:rPr lang="en-US" sz="1800" dirty="0">
                <a:solidFill>
                  <a:srgbClr val="222222"/>
                </a:solidFill>
                <a:effectLst/>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0.064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which satisfy the algorithm condition.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It is too closer to 0 that means data appears random. </a:t>
            </a:r>
          </a:p>
          <a:p>
            <a:pPr>
              <a:lnSpc>
                <a:spcPct val="107000"/>
              </a:lnSpc>
              <a:spcAft>
                <a:spcPts val="800"/>
              </a:spcAft>
            </a:pPr>
            <a:endParaRPr lang="en-US" sz="1800" dirty="0">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endParaRPr lang="en-US" sz="1800" dirty="0">
              <a:effectLst/>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Our landing page use strong tag: 0</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Mean value of competitors  tag: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8</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After running our code we will </a:t>
            </a:r>
            <a:r>
              <a:rPr lang="en-US" sz="1800" dirty="0">
                <a:solidFill>
                  <a:schemeClr val="accent2"/>
                </a:solidFill>
                <a:effectLst/>
                <a:latin typeface="Bahnschrift Condensed" panose="020B0502040204020203" pitchFamily="34" charset="0"/>
                <a:ea typeface="Times New Roman" panose="02020603050405020304" pitchFamily="18" charset="0"/>
                <a:cs typeface="Calibri" panose="020F0502020204030204" pitchFamily="34" charset="0"/>
              </a:rPr>
              <a:t>suggest to add strong tag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7</a:t>
            </a:r>
            <a:r>
              <a:rPr lang="en-US" sz="1800" dirty="0">
                <a:solidFill>
                  <a:schemeClr val="accent2"/>
                </a:solidFill>
                <a:effectLst/>
                <a:latin typeface="Bahnschrift Condensed" panose="020B0502040204020203" pitchFamily="34" charset="0"/>
                <a:ea typeface="Times New Roman" panose="02020603050405020304" pitchFamily="18" charset="0"/>
                <a:cs typeface="Calibri" panose="020F0502020204030204" pitchFamily="34" charset="0"/>
              </a:rPr>
              <a:t> time more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p:cNvPicPr>
            <a:picLocks noChangeAspect="1"/>
          </p:cNvPicPr>
          <p:nvPr/>
        </p:nvPicPr>
        <p:blipFill>
          <a:blip r:embed="rId2"/>
          <a:stretch>
            <a:fillRect/>
          </a:stretch>
        </p:blipFill>
        <p:spPr>
          <a:xfrm>
            <a:off x="2865497" y="4828636"/>
            <a:ext cx="5667375" cy="685800"/>
          </a:xfrm>
          <a:prstGeom prst="rect">
            <a:avLst/>
          </a:prstGeom>
        </p:spPr>
      </p:pic>
      <p:pic>
        <p:nvPicPr>
          <p:cNvPr id="4" name="Picture 3">
            <a:extLst>
              <a:ext uri="{FF2B5EF4-FFF2-40B4-BE49-F238E27FC236}">
                <a16:creationId xmlns:a16="http://schemas.microsoft.com/office/drawing/2014/main" id="{4822191B-9ED2-48D3-97DF-077D897FCA65}"/>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93045" y="6290001"/>
            <a:ext cx="2349910" cy="332659"/>
          </a:xfrm>
          <a:prstGeom prst="rect">
            <a:avLst/>
          </a:prstGeom>
        </p:spPr>
      </p:pic>
    </p:spTree>
    <p:extLst>
      <p:ext uri="{BB962C8B-B14F-4D97-AF65-F5344CB8AC3E}">
        <p14:creationId xmlns:p14="http://schemas.microsoft.com/office/powerpoint/2010/main" val="21442402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b</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tag:</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70000" lnSpcReduction="20000"/>
          </a:bodyPr>
          <a:lstStyle/>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&lt;b&gt; tag is present for MY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&lt;b&gt;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&lt;b&gt;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&lt;b&gt;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&lt;b&gt;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&lt;b&gt;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&lt;b&gt; tag is present for Competitor site =  1</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&lt;b&gt; tag is present for Competitor site =  1</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&lt;b&gt;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&lt;b&gt;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&lt;b&gt;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Mean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values of competitors: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0.2</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(0)</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latin typeface="Bahnschrift Condensed" panose="020B0502040204020203" pitchFamily="34" charset="0"/>
                <a:ea typeface="Times New Roman" panose="02020603050405020304" pitchFamily="18" charset="0"/>
                <a:cs typeface="Calibri" panose="020F0502020204030204" pitchFamily="34" charset="0"/>
              </a:rPr>
              <a:t>b</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tag is occur in our landing page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0</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time. Calculating </a:t>
            </a:r>
            <a:r>
              <a:rPr lang="en-US" sz="1800" dirty="0">
                <a:solidFill>
                  <a:srgbClr val="222222"/>
                </a:solidFill>
                <a:effectLst/>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0.002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which satisfy the algorithm condition.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It is too closer to 0 that means data appears random. </a:t>
            </a:r>
          </a:p>
          <a:p>
            <a:pPr>
              <a:lnSpc>
                <a:spcPct val="107000"/>
              </a:lnSpc>
              <a:spcAft>
                <a:spcPts val="800"/>
              </a:spcAft>
            </a:pPr>
            <a:endParaRPr lang="en-US" sz="1800" dirty="0">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endParaRPr lang="en-US" sz="1800" dirty="0">
              <a:effectLst/>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Our landing page use b tag: 0</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Mean value of competitors tag: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0</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After running our code we will </a:t>
            </a:r>
            <a:r>
              <a:rPr lang="en-US" sz="1800" dirty="0">
                <a:solidFill>
                  <a:schemeClr val="accent2"/>
                </a:solidFill>
                <a:effectLst/>
                <a:latin typeface="Bahnschrift Condensed" panose="020B0502040204020203" pitchFamily="34" charset="0"/>
                <a:ea typeface="Times New Roman" panose="02020603050405020304" pitchFamily="18" charset="0"/>
                <a:cs typeface="Calibri" panose="020F0502020204030204" pitchFamily="34" charset="0"/>
              </a:rPr>
              <a:t>suggest to add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b</a:t>
            </a:r>
            <a:r>
              <a:rPr lang="en-US" sz="1800" dirty="0">
                <a:solidFill>
                  <a:schemeClr val="accent2"/>
                </a:solidFill>
                <a:effectLst/>
                <a:latin typeface="Bahnschrift Condensed" panose="020B0502040204020203" pitchFamily="34" charset="0"/>
                <a:ea typeface="Times New Roman" panose="02020603050405020304" pitchFamily="18" charset="0"/>
                <a:cs typeface="Calibri" panose="020F0502020204030204" pitchFamily="34" charset="0"/>
              </a:rPr>
              <a:t> tag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1</a:t>
            </a:r>
            <a:r>
              <a:rPr lang="en-US" sz="1800" dirty="0">
                <a:solidFill>
                  <a:schemeClr val="accent2"/>
                </a:solidFill>
                <a:effectLst/>
                <a:latin typeface="Bahnschrift Condensed" panose="020B0502040204020203" pitchFamily="34" charset="0"/>
                <a:ea typeface="Times New Roman" panose="02020603050405020304" pitchFamily="18" charset="0"/>
                <a:cs typeface="Calibri" panose="020F0502020204030204" pitchFamily="34" charset="0"/>
              </a:rPr>
              <a:t> time more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4" name="Picture 3"/>
          <p:cNvPicPr>
            <a:picLocks noChangeAspect="1"/>
          </p:cNvPicPr>
          <p:nvPr/>
        </p:nvPicPr>
        <p:blipFill>
          <a:blip r:embed="rId2"/>
          <a:stretch>
            <a:fillRect/>
          </a:stretch>
        </p:blipFill>
        <p:spPr>
          <a:xfrm>
            <a:off x="2679473" y="4720626"/>
            <a:ext cx="5610225" cy="781050"/>
          </a:xfrm>
          <a:prstGeom prst="rect">
            <a:avLst/>
          </a:prstGeom>
        </p:spPr>
      </p:pic>
      <p:pic>
        <p:nvPicPr>
          <p:cNvPr id="3" name="Picture 2">
            <a:extLst>
              <a:ext uri="{FF2B5EF4-FFF2-40B4-BE49-F238E27FC236}">
                <a16:creationId xmlns:a16="http://schemas.microsoft.com/office/drawing/2014/main" id="{3CC75255-6AEF-4CC6-A410-4489A3BB0E55}"/>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93045" y="6290001"/>
            <a:ext cx="2349910" cy="332659"/>
          </a:xfrm>
          <a:prstGeom prst="rect">
            <a:avLst/>
          </a:prstGeom>
        </p:spPr>
      </p:pic>
    </p:spTree>
    <p:extLst>
      <p:ext uri="{BB962C8B-B14F-4D97-AF65-F5344CB8AC3E}">
        <p14:creationId xmlns:p14="http://schemas.microsoft.com/office/powerpoint/2010/main" val="4185664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li</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tag:</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77500" lnSpcReduction="20000"/>
          </a:bodyPr>
          <a:lstStyle/>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&lt;li&gt; tag is present for MY site =   17</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&lt;li&gt; tag is present for Competitor site =  17</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&lt;li&gt; tag is present for Competitor site =  71</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&lt;li&gt; tag is present for Competitor site =  63</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&lt;li&gt; tag is present for Competitor site =  61</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&lt;li&gt; tag is present for Competitor site =  230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&lt;li&gt; tag is present for Competitor site =  53</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&lt;li&gt; tag is present for Competitor site =  36</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&lt;li&gt; tag is present for Competitor site =  135</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&lt;li&gt; tag is present for Competitor site =  27</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&lt;li&gt; tag is present for Competitor site =  62</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Mean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values of competitors: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75.5</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(76)</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latin typeface="Bahnschrift Condensed" panose="020B0502040204020203" pitchFamily="34" charset="0"/>
                <a:ea typeface="Times New Roman" panose="02020603050405020304" pitchFamily="18" charset="0"/>
                <a:cs typeface="Calibri" panose="020F0502020204030204" pitchFamily="34" charset="0"/>
              </a:rPr>
              <a:t>li</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tag is occur in our landing page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17</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time. Calculating </a:t>
            </a:r>
            <a:r>
              <a:rPr lang="en-US" sz="1800" dirty="0">
                <a:solidFill>
                  <a:srgbClr val="222222"/>
                </a:solidFill>
                <a:effectLst/>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0.585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which satisfy the algorithm condition.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It is too closer to 1 that means </a:t>
            </a:r>
            <a:r>
              <a:rPr lang="en-US" sz="1800" dirty="0">
                <a:solidFill>
                  <a:schemeClr val="bg2">
                    <a:lumMod val="50000"/>
                  </a:schemeClr>
                </a:solidFill>
                <a:latin typeface="Bahnschrift Condensed" panose="020B0502040204020203" pitchFamily="34" charset="0"/>
                <a:ea typeface="Calibri" panose="020F0502020204030204" pitchFamily="34" charset="0"/>
                <a:cs typeface="Times New Roman" panose="02020603050405020304" pitchFamily="18" charset="0"/>
              </a:rPr>
              <a:t>the factor you have the worse you tend to rank</a:t>
            </a:r>
            <a:r>
              <a:rPr lang="en-US" sz="1800" dirty="0">
                <a:latin typeface="Bahnschrift Condensed" panose="020B0502040204020203" pitchFamily="34" charset="0"/>
                <a:ea typeface="Times New Roman" panose="02020603050405020304" pitchFamily="18" charset="0"/>
                <a:cs typeface="Calibri" panose="020F0502020204030204" pitchFamily="34" charset="0"/>
              </a:rPr>
              <a:t>.</a:t>
            </a:r>
            <a:endParaRPr lang="en-US" sz="1800" dirty="0">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endParaRPr lang="en-US" sz="1800" dirty="0">
              <a:effectLst/>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Our landing page use li tag: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17</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Mean value of competitors tag: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76</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After running our code we will </a:t>
            </a:r>
            <a:r>
              <a:rPr lang="en-US" sz="1800" dirty="0">
                <a:solidFill>
                  <a:schemeClr val="accent2"/>
                </a:solidFill>
                <a:effectLst/>
                <a:latin typeface="Bahnschrift Condensed" panose="020B0502040204020203" pitchFamily="34" charset="0"/>
                <a:ea typeface="Times New Roman" panose="02020603050405020304" pitchFamily="18" charset="0"/>
                <a:cs typeface="Calibri" panose="020F0502020204030204" pitchFamily="34" charset="0"/>
              </a:rPr>
              <a:t>suggest to add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li</a:t>
            </a:r>
            <a:r>
              <a:rPr lang="en-US" sz="1800" dirty="0">
                <a:solidFill>
                  <a:schemeClr val="accent2"/>
                </a:solidFill>
                <a:effectLst/>
                <a:latin typeface="Bahnschrift Condensed" panose="020B0502040204020203" pitchFamily="34" charset="0"/>
                <a:ea typeface="Times New Roman" panose="02020603050405020304" pitchFamily="18" charset="0"/>
                <a:cs typeface="Calibri" panose="020F0502020204030204" pitchFamily="34" charset="0"/>
              </a:rPr>
              <a:t> tag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60</a:t>
            </a:r>
            <a:r>
              <a:rPr lang="en-US" sz="1800" dirty="0">
                <a:solidFill>
                  <a:schemeClr val="accent2"/>
                </a:solidFill>
                <a:effectLst/>
                <a:latin typeface="Bahnschrift Condensed" panose="020B0502040204020203" pitchFamily="34" charset="0"/>
                <a:ea typeface="Times New Roman" panose="02020603050405020304" pitchFamily="18" charset="0"/>
                <a:cs typeface="Calibri" panose="020F0502020204030204" pitchFamily="34" charset="0"/>
              </a:rPr>
              <a:t> time more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p:cNvPicPr>
            <a:picLocks noChangeAspect="1"/>
          </p:cNvPicPr>
          <p:nvPr/>
        </p:nvPicPr>
        <p:blipFill>
          <a:blip r:embed="rId2"/>
          <a:stretch>
            <a:fillRect/>
          </a:stretch>
        </p:blipFill>
        <p:spPr>
          <a:xfrm>
            <a:off x="2761891" y="4909509"/>
            <a:ext cx="5943600" cy="473374"/>
          </a:xfrm>
          <a:prstGeom prst="rect">
            <a:avLst/>
          </a:prstGeom>
        </p:spPr>
      </p:pic>
      <p:pic>
        <p:nvPicPr>
          <p:cNvPr id="4" name="Picture 3">
            <a:extLst>
              <a:ext uri="{FF2B5EF4-FFF2-40B4-BE49-F238E27FC236}">
                <a16:creationId xmlns:a16="http://schemas.microsoft.com/office/drawing/2014/main" id="{42FFA998-BC8F-4DD5-AA3B-21F9E73DEBFD}"/>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93045" y="6290001"/>
            <a:ext cx="2349910" cy="332659"/>
          </a:xfrm>
          <a:prstGeom prst="rect">
            <a:avLst/>
          </a:prstGeom>
        </p:spPr>
      </p:pic>
    </p:spTree>
    <p:extLst>
      <p:ext uri="{BB962C8B-B14F-4D97-AF65-F5344CB8AC3E}">
        <p14:creationId xmlns:p14="http://schemas.microsoft.com/office/powerpoint/2010/main" val="37481770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a:t>
            </a:r>
            <a:r>
              <a:rPr lang="en-US" sz="1800" b="1" u="sng" dirty="0" err="1">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ol</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tag:</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77500" lnSpcReduction="20000"/>
          </a:bodyPr>
          <a:lstStyle/>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ol</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MY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ol</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ol</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ol</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ol</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1</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ol</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ol</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1</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ol</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ol</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ol</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ol</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Mean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values of competitors: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0.2</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(0)</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ol</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tag is occur in our landing page 0 time. Calculating </a:t>
            </a:r>
            <a:r>
              <a:rPr lang="en-US" sz="1800" dirty="0">
                <a:solidFill>
                  <a:srgbClr val="222222"/>
                </a:solidFill>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0.002 which satisfy the algorithm condition. It is too closer to 0 that means data appears random. </a:t>
            </a:r>
            <a:endParaRPr lang="en-US" sz="1800" dirty="0">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endParaRPr lang="en-US" sz="1800" dirty="0">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Our landing page use </a:t>
            </a:r>
            <a:r>
              <a:rPr lang="en-US" sz="1800" dirty="0" err="1">
                <a:effectLst/>
                <a:latin typeface="Bahnschrift Condensed" panose="020B0502040204020203" pitchFamily="34" charset="0"/>
                <a:ea typeface="Times New Roman" panose="02020603050405020304" pitchFamily="18" charset="0"/>
                <a:cs typeface="Calibri" panose="020F0502020204030204" pitchFamily="34" charset="0"/>
              </a:rPr>
              <a:t>ol</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tag: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0</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Mean value of competitors tag: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0</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After running our code we will </a:t>
            </a:r>
            <a:r>
              <a:rPr lang="en-US" sz="1800" dirty="0">
                <a:solidFill>
                  <a:schemeClr val="accent2"/>
                </a:solidFill>
                <a:effectLst/>
                <a:latin typeface="Bahnschrift Condensed" panose="020B0502040204020203" pitchFamily="34" charset="0"/>
                <a:ea typeface="Times New Roman" panose="02020603050405020304" pitchFamily="18" charset="0"/>
                <a:cs typeface="Calibri" panose="020F0502020204030204" pitchFamily="34" charset="0"/>
              </a:rPr>
              <a:t>suggest to add </a:t>
            </a:r>
            <a:r>
              <a:rPr lang="en-US" sz="1800" dirty="0" err="1">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ol</a:t>
            </a:r>
            <a:r>
              <a:rPr lang="en-US" sz="1800" dirty="0">
                <a:solidFill>
                  <a:schemeClr val="accent2"/>
                </a:solidFill>
                <a:effectLst/>
                <a:latin typeface="Bahnschrift Condensed" panose="020B0502040204020203" pitchFamily="34" charset="0"/>
                <a:ea typeface="Times New Roman" panose="02020603050405020304" pitchFamily="18" charset="0"/>
                <a:cs typeface="Calibri" panose="020F0502020204030204" pitchFamily="34" charset="0"/>
              </a:rPr>
              <a:t> tag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1</a:t>
            </a:r>
            <a:r>
              <a:rPr lang="en-US" sz="1800" dirty="0">
                <a:solidFill>
                  <a:schemeClr val="accent2"/>
                </a:solidFill>
                <a:effectLst/>
                <a:latin typeface="Bahnschrift Condensed" panose="020B0502040204020203" pitchFamily="34" charset="0"/>
                <a:ea typeface="Times New Roman" panose="02020603050405020304" pitchFamily="18" charset="0"/>
                <a:cs typeface="Calibri" panose="020F0502020204030204" pitchFamily="34" charset="0"/>
              </a:rPr>
              <a:t> time more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4" name="Picture 3"/>
          <p:cNvPicPr>
            <a:picLocks noChangeAspect="1"/>
          </p:cNvPicPr>
          <p:nvPr/>
        </p:nvPicPr>
        <p:blipFill>
          <a:blip r:embed="rId2"/>
          <a:stretch>
            <a:fillRect/>
          </a:stretch>
        </p:blipFill>
        <p:spPr>
          <a:xfrm>
            <a:off x="3265121" y="4882462"/>
            <a:ext cx="5591175" cy="534928"/>
          </a:xfrm>
          <a:prstGeom prst="rect">
            <a:avLst/>
          </a:prstGeom>
        </p:spPr>
      </p:pic>
      <p:pic>
        <p:nvPicPr>
          <p:cNvPr id="3" name="Picture 2">
            <a:extLst>
              <a:ext uri="{FF2B5EF4-FFF2-40B4-BE49-F238E27FC236}">
                <a16:creationId xmlns:a16="http://schemas.microsoft.com/office/drawing/2014/main" id="{DC4A1CE4-465C-4BEA-9C11-B0D1AF2BFCCF}"/>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93045" y="6290001"/>
            <a:ext cx="2349910" cy="332659"/>
          </a:xfrm>
          <a:prstGeom prst="rect">
            <a:avLst/>
          </a:prstGeom>
        </p:spPr>
      </p:pic>
    </p:spTree>
    <p:extLst>
      <p:ext uri="{BB962C8B-B14F-4D97-AF65-F5344CB8AC3E}">
        <p14:creationId xmlns:p14="http://schemas.microsoft.com/office/powerpoint/2010/main" val="27711189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a:t>
            </a:r>
            <a:r>
              <a:rPr lang="en-US" sz="1800" b="1" u="sng" dirty="0" err="1">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u</a:t>
            </a:r>
            <a:r>
              <a:rPr lang="en-US" sz="1800" b="1" u="sng" dirty="0" err="1">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l</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tag:</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77500" lnSpcReduction="20000"/>
          </a:bodyPr>
          <a:lstStyle/>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ul</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MY site =   3</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ul</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3</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ul</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24</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ul</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14</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ul</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11</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ul</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77</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ul</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13</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ul</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3</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ul</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36</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ul</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7</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ul</a:t>
            </a:r>
            <a:r>
              <a:rPr lang="en-US" sz="1800" dirty="0">
                <a:latin typeface="Bahnschrift Condensed" panose="020B0502040204020203" pitchFamily="34" charset="0"/>
                <a:ea typeface="Times New Roman" panose="02020603050405020304" pitchFamily="18" charset="0"/>
                <a:cs typeface="Calibri" panose="020F0502020204030204" pitchFamily="34" charset="0"/>
              </a:rPr>
              <a:t>&gt; tag is present for Competitor site =  12</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Mean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values of competitors: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20</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(20)</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ul</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tag is occur in our landing page 3 time. Calculating </a:t>
            </a:r>
            <a:r>
              <a:rPr lang="en-US" sz="1800" dirty="0">
                <a:solidFill>
                  <a:srgbClr val="222222"/>
                </a:solidFill>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0.17 which satisfy the algorithm condition. It is too closer to 0 that means data appears random. </a:t>
            </a:r>
            <a:endParaRPr lang="en-US" sz="1800" dirty="0">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endParaRPr lang="en-US" sz="1800" dirty="0">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Our landing page use </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u</a:t>
            </a:r>
            <a:r>
              <a:rPr lang="en-US" sz="1800" dirty="0" err="1">
                <a:effectLst/>
                <a:latin typeface="Bahnschrift Condensed" panose="020B0502040204020203" pitchFamily="34" charset="0"/>
                <a:ea typeface="Times New Roman" panose="02020603050405020304" pitchFamily="18" charset="0"/>
                <a:cs typeface="Calibri" panose="020F0502020204030204" pitchFamily="34" charset="0"/>
              </a:rPr>
              <a:t>l</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tag: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3</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Mean value of competitors tag: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20</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After running our code we will </a:t>
            </a:r>
            <a:r>
              <a:rPr lang="en-US" sz="1800" dirty="0">
                <a:solidFill>
                  <a:schemeClr val="accent2"/>
                </a:solidFill>
                <a:effectLst/>
                <a:latin typeface="Bahnschrift Condensed" panose="020B0502040204020203" pitchFamily="34" charset="0"/>
                <a:ea typeface="Times New Roman" panose="02020603050405020304" pitchFamily="18" charset="0"/>
                <a:cs typeface="Calibri" panose="020F0502020204030204" pitchFamily="34" charset="0"/>
              </a:rPr>
              <a:t>suggest to add </a:t>
            </a:r>
            <a:r>
              <a:rPr lang="en-US" sz="1800" dirty="0" err="1">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ul</a:t>
            </a:r>
            <a:r>
              <a:rPr lang="en-US" sz="1800" dirty="0">
                <a:solidFill>
                  <a:schemeClr val="accent2"/>
                </a:solidFill>
                <a:effectLst/>
                <a:latin typeface="Bahnschrift Condensed" panose="020B0502040204020203" pitchFamily="34" charset="0"/>
                <a:ea typeface="Times New Roman" panose="02020603050405020304" pitchFamily="18" charset="0"/>
                <a:cs typeface="Calibri" panose="020F0502020204030204" pitchFamily="34" charset="0"/>
              </a:rPr>
              <a:t> tag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18</a:t>
            </a:r>
            <a:r>
              <a:rPr lang="en-US" sz="1800" dirty="0">
                <a:solidFill>
                  <a:schemeClr val="accent2"/>
                </a:solidFill>
                <a:effectLst/>
                <a:latin typeface="Bahnschrift Condensed" panose="020B0502040204020203" pitchFamily="34" charset="0"/>
                <a:ea typeface="Times New Roman" panose="02020603050405020304" pitchFamily="18" charset="0"/>
                <a:cs typeface="Calibri" panose="020F0502020204030204" pitchFamily="34" charset="0"/>
              </a:rPr>
              <a:t> time more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5" name="Picture 4"/>
          <p:cNvPicPr>
            <a:picLocks noChangeAspect="1"/>
          </p:cNvPicPr>
          <p:nvPr/>
        </p:nvPicPr>
        <p:blipFill>
          <a:blip r:embed="rId2"/>
          <a:stretch>
            <a:fillRect/>
          </a:stretch>
        </p:blipFill>
        <p:spPr>
          <a:xfrm>
            <a:off x="2821466" y="4973487"/>
            <a:ext cx="5686425" cy="409396"/>
          </a:xfrm>
          <a:prstGeom prst="rect">
            <a:avLst/>
          </a:prstGeom>
        </p:spPr>
      </p:pic>
      <p:pic>
        <p:nvPicPr>
          <p:cNvPr id="3" name="Picture 2">
            <a:extLst>
              <a:ext uri="{FF2B5EF4-FFF2-40B4-BE49-F238E27FC236}">
                <a16:creationId xmlns:a16="http://schemas.microsoft.com/office/drawing/2014/main" id="{169E652C-D2D4-4C10-8B79-02C3D7C55E17}"/>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93045" y="6290001"/>
            <a:ext cx="2349910" cy="332659"/>
          </a:xfrm>
          <a:prstGeom prst="rect">
            <a:avLst/>
          </a:prstGeom>
        </p:spPr>
      </p:pic>
    </p:spTree>
    <p:extLst>
      <p:ext uri="{BB962C8B-B14F-4D97-AF65-F5344CB8AC3E}">
        <p14:creationId xmlns:p14="http://schemas.microsoft.com/office/powerpoint/2010/main" val="38877543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option</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tag:</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77500" lnSpcReduction="20000"/>
          </a:bodyPr>
          <a:lstStyle/>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&lt;option&gt; tag is present for MY site =   8</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&lt;option&gt;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&lt;option&gt;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&lt;option&gt;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&lt;option&gt; tag is present for Competitor site =  6</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&lt;option&gt; tag is present for Competitor site =  17</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&lt;option&gt;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&lt;option&gt;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&lt;option&gt;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&lt;option&gt;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&lt;option&gt; tag is present for Competitor site =  0 </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Mean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values of competitors: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2.3</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(2)</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900" dirty="0">
                <a:latin typeface="Bahnschrift Condensed" panose="020B0502040204020203" pitchFamily="34" charset="0"/>
                <a:ea typeface="Times New Roman" panose="02020603050405020304" pitchFamily="18" charset="0"/>
                <a:cs typeface="Calibri" panose="020F0502020204030204" pitchFamily="34" charset="0"/>
              </a:rPr>
              <a:t>option tag is occur in our landing page 8 time. Calculating </a:t>
            </a:r>
            <a:r>
              <a:rPr lang="en-US" sz="1900" dirty="0">
                <a:solidFill>
                  <a:srgbClr val="222222"/>
                </a:solidFill>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900" dirty="0">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-0.057 which satisfy the algorithm condition. It is too closer to 0 that means data appears random. </a:t>
            </a:r>
            <a:endParaRPr lang="en-US" sz="1900" dirty="0">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endParaRPr lang="en-US" sz="1800" dirty="0">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Our landing page use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option</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tag: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8</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Mean value of competitors tag: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2</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After running our code we will </a:t>
            </a:r>
            <a:r>
              <a:rPr lang="en-US" sz="1800" dirty="0">
                <a:solidFill>
                  <a:schemeClr val="accent2"/>
                </a:solidFill>
                <a:effectLst/>
                <a:latin typeface="Bahnschrift Condensed" panose="020B0502040204020203" pitchFamily="34" charset="0"/>
                <a:ea typeface="Times New Roman" panose="02020603050405020304" pitchFamily="18" charset="0"/>
                <a:cs typeface="Calibri" panose="020F0502020204030204" pitchFamily="34" charset="0"/>
              </a:rPr>
              <a:t>suggest don’t need to add or remove anything. It is already in good position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4" name="Picture 3"/>
          <p:cNvPicPr>
            <a:picLocks noChangeAspect="1"/>
          </p:cNvPicPr>
          <p:nvPr/>
        </p:nvPicPr>
        <p:blipFill>
          <a:blip r:embed="rId2"/>
          <a:stretch>
            <a:fillRect/>
          </a:stretch>
        </p:blipFill>
        <p:spPr>
          <a:xfrm>
            <a:off x="2749490" y="4938353"/>
            <a:ext cx="5657850" cy="504915"/>
          </a:xfrm>
          <a:prstGeom prst="rect">
            <a:avLst/>
          </a:prstGeom>
        </p:spPr>
      </p:pic>
      <p:pic>
        <p:nvPicPr>
          <p:cNvPr id="3" name="Picture 2">
            <a:extLst>
              <a:ext uri="{FF2B5EF4-FFF2-40B4-BE49-F238E27FC236}">
                <a16:creationId xmlns:a16="http://schemas.microsoft.com/office/drawing/2014/main" id="{144B3C7F-6936-4D12-B528-B1B846961AD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93045" y="6290001"/>
            <a:ext cx="2349910" cy="332659"/>
          </a:xfrm>
          <a:prstGeom prst="rect">
            <a:avLst/>
          </a:prstGeom>
        </p:spPr>
      </p:pic>
    </p:spTree>
    <p:extLst>
      <p:ext uri="{BB962C8B-B14F-4D97-AF65-F5344CB8AC3E}">
        <p14:creationId xmlns:p14="http://schemas.microsoft.com/office/powerpoint/2010/main" val="28251128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p</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tag:</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77500" lnSpcReduction="20000"/>
          </a:bodyPr>
          <a:lstStyle/>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&lt;p&gt; tag is present for MY site =   10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&lt;p&gt; tag is present for Competitor site =  16</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&lt;p&gt; tag is present for Competitor site =  65</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&lt;p&gt; tag is present for Competitor site =  37</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&lt;p&gt; tag is present for Competitor site =  52</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&lt;p&gt; tag is present for Competitor site =  47</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&lt;p&gt; tag is present for Competitor site =  31</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&lt;p&gt; tag is present for Competitor site =  43</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&lt;p&gt; tag is present for Competitor site =  34</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&lt;p&gt; tag is present for Competitor site =  9</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&lt;p&gt; tag is present for Competitor site =  20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Mean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values of competitors: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35.4</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(35)</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900" dirty="0">
                <a:latin typeface="Bahnschrift Condensed" panose="020B0502040204020203" pitchFamily="34" charset="0"/>
                <a:ea typeface="Times New Roman" panose="02020603050405020304" pitchFamily="18" charset="0"/>
                <a:cs typeface="Calibri" panose="020F0502020204030204" pitchFamily="34" charset="0"/>
              </a:rPr>
              <a:t>p tag is occur in our landing page 10 time. Calculating </a:t>
            </a:r>
            <a:r>
              <a:rPr lang="en-US" sz="1900" dirty="0">
                <a:solidFill>
                  <a:srgbClr val="222222"/>
                </a:solidFill>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900" dirty="0">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0.254which satisfy the algorithm condition. It is too closer to 0 that means data appears random. </a:t>
            </a:r>
            <a:endParaRPr lang="en-US" sz="1900" dirty="0">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endParaRPr lang="en-US" sz="1800" dirty="0">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Our landing page use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p</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tag: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10</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Mean value of competitors tag: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35</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After running our code we will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suggest to add p tag 26 time more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7" name="Picture 6"/>
          <p:cNvPicPr>
            <a:picLocks noChangeAspect="1"/>
          </p:cNvPicPr>
          <p:nvPr/>
        </p:nvPicPr>
        <p:blipFill>
          <a:blip r:embed="rId2"/>
          <a:stretch>
            <a:fillRect/>
          </a:stretch>
        </p:blipFill>
        <p:spPr>
          <a:xfrm>
            <a:off x="2723252" y="4921999"/>
            <a:ext cx="5848350" cy="452258"/>
          </a:xfrm>
          <a:prstGeom prst="rect">
            <a:avLst/>
          </a:prstGeom>
        </p:spPr>
      </p:pic>
      <p:pic>
        <p:nvPicPr>
          <p:cNvPr id="3" name="Picture 2">
            <a:extLst>
              <a:ext uri="{FF2B5EF4-FFF2-40B4-BE49-F238E27FC236}">
                <a16:creationId xmlns:a16="http://schemas.microsoft.com/office/drawing/2014/main" id="{78640B43-E5B1-4E7B-85A9-2D139F3F1C24}"/>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93045" y="6290001"/>
            <a:ext cx="2349910" cy="332659"/>
          </a:xfrm>
          <a:prstGeom prst="rect">
            <a:avLst/>
          </a:prstGeom>
        </p:spPr>
      </p:pic>
    </p:spTree>
    <p:extLst>
      <p:ext uri="{BB962C8B-B14F-4D97-AF65-F5344CB8AC3E}">
        <p14:creationId xmlns:p14="http://schemas.microsoft.com/office/powerpoint/2010/main" val="3039623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A28E82-8813-4DD3-824B-B6AB6835B68E}"/>
              </a:ext>
            </a:extLst>
          </p:cNvPr>
          <p:cNvSpPr>
            <a:spLocks noGrp="1"/>
          </p:cNvSpPr>
          <p:nvPr>
            <p:ph type="ctrTitle"/>
          </p:nvPr>
        </p:nvSpPr>
        <p:spPr>
          <a:xfrm>
            <a:off x="1524000" y="147711"/>
            <a:ext cx="9144000" cy="2387600"/>
          </a:xfrm>
        </p:spPr>
        <p:txBody>
          <a:bodyPr>
            <a:normAutofit fontScale="90000"/>
          </a:bodyPr>
          <a:lstStyle/>
          <a:p>
            <a:pPr>
              <a:lnSpc>
                <a:spcPct val="107000"/>
              </a:lnSpc>
              <a:spcAft>
                <a:spcPts val="800"/>
              </a:spcAft>
            </a:pPr>
            <a:r>
              <a:rPr lang="en-US" sz="3600" b="1" dirty="0">
                <a:solidFill>
                  <a:srgbClr val="000000"/>
                </a:solidFill>
                <a:effectLst/>
                <a:latin typeface="Bahnschrift Condensed" panose="020B0502040204020203" pitchFamily="34" charset="0"/>
                <a:ea typeface="Calibri" panose="020F0502020204030204" pitchFamily="34" charset="0"/>
                <a:cs typeface="Times New Roman" panose="02020603050405020304" pitchFamily="18" charset="0"/>
              </a:rPr>
              <a:t>What is Cora analysis and its benefits in SEO?</a:t>
            </a:r>
            <a:r>
              <a:rPr lang="en-IN" sz="3600" dirty="0">
                <a:effectLst/>
                <a:latin typeface="Calibri" panose="020F0502020204030204" pitchFamily="34" charset="0"/>
                <a:ea typeface="Calibri" panose="020F0502020204030204" pitchFamily="34" charset="0"/>
                <a:cs typeface="Times New Roman" panose="02020603050405020304" pitchFamily="18" charset="0"/>
              </a:rPr>
              <a:t/>
            </a:r>
            <a:br>
              <a:rPr lang="en-IN" sz="3600" dirty="0">
                <a:effectLst/>
                <a:latin typeface="Calibri" panose="020F0502020204030204" pitchFamily="34" charset="0"/>
                <a:ea typeface="Calibri" panose="020F0502020204030204" pitchFamily="34" charset="0"/>
                <a:cs typeface="Times New Roman" panose="02020603050405020304" pitchFamily="18" charset="0"/>
              </a:rPr>
            </a:br>
            <a:r>
              <a:rPr lang="en-US" sz="1800" dirty="0">
                <a:solidFill>
                  <a:srgbClr val="000000"/>
                </a:solidFill>
                <a:effectLst/>
                <a:latin typeface="Bahnschrift Condensed" panose="020B0502040204020203" pitchFamily="34" charset="0"/>
                <a:ea typeface="Calibri" panose="020F0502020204030204" pitchFamily="34" charset="0"/>
                <a:cs typeface="Times New Roman" panose="02020603050405020304" pitchFamily="18" charset="0"/>
              </a:rPr>
              <a:t>Cora analysis is a process of extracting all the information from the URL. </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dirty="0">
                <a:solidFill>
                  <a:srgbClr val="000000"/>
                </a:solidFill>
                <a:effectLst/>
                <a:latin typeface="Bahnschrift Condensed" panose="020B0502040204020203" pitchFamily="34" charset="0"/>
                <a:ea typeface="Calibri" panose="020F0502020204030204" pitchFamily="34" charset="0"/>
                <a:cs typeface="Times New Roman" panose="02020603050405020304" pitchFamily="18" charset="0"/>
              </a:rPr>
              <a:t>Please bear in mind that if more search terms are targeted; greater will be the SERP visibility. </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dirty="0">
                <a:solidFill>
                  <a:srgbClr val="222222"/>
                </a:solidFill>
                <a:effectLst/>
                <a:latin typeface="Bahnschrift Condensed" panose="020B0502040204020203" pitchFamily="34" charset="0"/>
                <a:ea typeface="Calibri" panose="020F0502020204030204" pitchFamily="34" charset="0"/>
                <a:cs typeface="Arial" panose="020B0604020202020204" pitchFamily="34" charset="0"/>
              </a:rPr>
              <a:t>All the Cora analysis done by Spearman &amp; Pearson correlation algorithm. </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3" name="Subtitle 2">
            <a:extLst>
              <a:ext uri="{FF2B5EF4-FFF2-40B4-BE49-F238E27FC236}">
                <a16:creationId xmlns:a16="http://schemas.microsoft.com/office/drawing/2014/main" id="{F24048B8-1232-4597-BDDB-99597CF05111}"/>
              </a:ext>
            </a:extLst>
          </p:cNvPr>
          <p:cNvSpPr>
            <a:spLocks noGrp="1"/>
          </p:cNvSpPr>
          <p:nvPr>
            <p:ph type="subTitle" idx="1"/>
          </p:nvPr>
        </p:nvSpPr>
        <p:spPr>
          <a:xfrm>
            <a:off x="140676" y="2208628"/>
            <a:ext cx="11676185" cy="4501661"/>
          </a:xfrm>
        </p:spPr>
        <p:txBody>
          <a:bodyPr>
            <a:normAutofit fontScale="92500" lnSpcReduction="20000"/>
          </a:bodyPr>
          <a:lstStyle/>
          <a:p>
            <a:pPr>
              <a:lnSpc>
                <a:spcPct val="107000"/>
              </a:lnSpc>
              <a:spcAft>
                <a:spcPts val="800"/>
              </a:spcAft>
            </a:pPr>
            <a:r>
              <a:rPr lang="en-US" sz="3000" b="1" dirty="0">
                <a:solidFill>
                  <a:srgbClr val="000000"/>
                </a:solidFill>
                <a:effectLst/>
                <a:latin typeface="Bahnschrift Condensed" panose="020B0502040204020203" pitchFamily="34" charset="0"/>
                <a:ea typeface="Calibri" panose="020F0502020204030204" pitchFamily="34" charset="0"/>
                <a:cs typeface="Times New Roman" panose="02020603050405020304" pitchFamily="18" charset="0"/>
              </a:rPr>
              <a:t>Ideal Value for SEO</a:t>
            </a:r>
            <a:endParaRPr lang="en-IN"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7000"/>
              </a:lnSpc>
              <a:buFont typeface="Symbol" panose="05050102010706020507" pitchFamily="18" charset="2"/>
              <a:buChar char=""/>
            </a:pPr>
            <a:r>
              <a:rPr lang="en-US" sz="1800" dirty="0">
                <a:solidFill>
                  <a:srgbClr val="000000"/>
                </a:solidFill>
                <a:effectLst/>
                <a:latin typeface="Bahnschrift Condensed" panose="020B0502040204020203" pitchFamily="34" charset="0"/>
                <a:ea typeface="Calibri" panose="020F0502020204030204" pitchFamily="34" charset="0"/>
                <a:cs typeface="Times New Roman" panose="02020603050405020304" pitchFamily="18" charset="0"/>
              </a:rPr>
              <a:t>Coefficients range from -1 to +1</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7000"/>
              </a:lnSpc>
              <a:buFont typeface="Symbol" panose="05050102010706020507" pitchFamily="18" charset="2"/>
              <a:buChar char=""/>
            </a:pPr>
            <a:r>
              <a:rPr lang="en-US" sz="1800" dirty="0">
                <a:solidFill>
                  <a:srgbClr val="000000"/>
                </a:solidFill>
                <a:effectLst/>
                <a:latin typeface="Bahnschrift Condensed" panose="020B0502040204020203" pitchFamily="34" charset="0"/>
                <a:ea typeface="Calibri" panose="020F0502020204030204" pitchFamily="34" charset="0"/>
                <a:cs typeface="Times New Roman" panose="02020603050405020304" pitchFamily="18" charset="0"/>
              </a:rPr>
              <a:t>A value 0 means the data appears random.</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7000"/>
              </a:lnSpc>
              <a:spcAft>
                <a:spcPts val="800"/>
              </a:spcAft>
              <a:buFont typeface="Symbol" panose="05050102010706020507" pitchFamily="18" charset="2"/>
              <a:buChar char=""/>
            </a:pPr>
            <a:r>
              <a:rPr lang="en-US" sz="1800" dirty="0">
                <a:solidFill>
                  <a:srgbClr val="000000"/>
                </a:solidFill>
                <a:effectLst/>
                <a:latin typeface="Bahnschrift Condensed" panose="020B0502040204020203" pitchFamily="34" charset="0"/>
                <a:ea typeface="Calibri" panose="020F0502020204030204" pitchFamily="34" charset="0"/>
                <a:cs typeface="Times New Roman" panose="02020603050405020304" pitchFamily="18" charset="0"/>
              </a:rPr>
              <a:t>A value near -1 means the more of the factor you have the better you tend to rank. A value near +1 means the more of the factor you have the worse you tend to rank.</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600" b="1" dirty="0">
                <a:effectLst/>
                <a:latin typeface="Bahnschrift Condensed" panose="020B0502040204020203" pitchFamily="34" charset="0"/>
                <a:ea typeface="Calibri" panose="020F0502020204030204" pitchFamily="34" charset="0"/>
                <a:cs typeface="Times New Roman" panose="02020603050405020304" pitchFamily="18" charset="0"/>
              </a:rPr>
              <a:t>Working Mechanism</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7000"/>
              </a:lnSpc>
              <a:buFont typeface="Symbol" panose="05050102010706020507" pitchFamily="18" charset="2"/>
              <a:buChar char=""/>
            </a:pPr>
            <a:r>
              <a:rPr lang="en-US" sz="1800" dirty="0">
                <a:effectLst/>
                <a:latin typeface="Bahnschrift Condensed" panose="020B0502040204020203" pitchFamily="34" charset="0"/>
                <a:ea typeface="Calibri" panose="020F0502020204030204" pitchFamily="34" charset="0"/>
                <a:cs typeface="Times New Roman" panose="02020603050405020304" pitchFamily="18" charset="0"/>
              </a:rPr>
              <a:t>Extract all the tags information from the site.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7000"/>
              </a:lnSpc>
              <a:buFont typeface="Symbol" panose="05050102010706020507" pitchFamily="18" charset="2"/>
              <a:buChar char=""/>
            </a:pPr>
            <a:r>
              <a:rPr lang="en-US" sz="1800" dirty="0">
                <a:effectLst/>
                <a:latin typeface="Bahnschrift Condensed" panose="020B0502040204020203" pitchFamily="34" charset="0"/>
                <a:ea typeface="Calibri" panose="020F0502020204030204" pitchFamily="34" charset="0"/>
                <a:cs typeface="Times New Roman" panose="02020603050405020304" pitchFamily="18" charset="0"/>
              </a:rPr>
              <a:t>Repeat above process for 10 competitors.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7000"/>
              </a:lnSpc>
              <a:buFont typeface="Symbol" panose="05050102010706020507" pitchFamily="18" charset="2"/>
              <a:buChar char=""/>
            </a:pPr>
            <a:r>
              <a:rPr lang="en-US" sz="1800" dirty="0">
                <a:effectLst/>
                <a:latin typeface="Bahnschrift Condensed" panose="020B0502040204020203" pitchFamily="34" charset="0"/>
                <a:ea typeface="Calibri" panose="020F0502020204030204" pitchFamily="34" charset="0"/>
                <a:cs typeface="Times New Roman" panose="02020603050405020304" pitchFamily="18" charset="0"/>
              </a:rPr>
              <a:t>Make mean values for competitors result.</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7000"/>
              </a:lnSpc>
              <a:buFont typeface="Symbol" panose="05050102010706020507" pitchFamily="18" charset="2"/>
              <a:buChar char=""/>
            </a:pPr>
            <a:r>
              <a:rPr lang="en-US" sz="1800" dirty="0">
                <a:effectLst/>
                <a:latin typeface="Bahnschrift Condensed" panose="020B0502040204020203" pitchFamily="34" charset="0"/>
                <a:ea typeface="Calibri" panose="020F0502020204030204" pitchFamily="34" charset="0"/>
                <a:cs typeface="Times New Roman" panose="02020603050405020304" pitchFamily="18" charset="0"/>
              </a:rPr>
              <a:t>Check differences between mean value of competitors and landing page.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7000"/>
              </a:lnSpc>
              <a:spcAft>
                <a:spcPts val="800"/>
              </a:spcAft>
              <a:buFont typeface="Symbol" panose="05050102010706020507" pitchFamily="18" charset="2"/>
              <a:buChar char=""/>
            </a:pPr>
            <a:r>
              <a:rPr lang="en-US" sz="1800" dirty="0">
                <a:effectLst/>
                <a:latin typeface="Bahnschrift Condensed" panose="020B0502040204020203" pitchFamily="34" charset="0"/>
                <a:ea typeface="Calibri" panose="020F0502020204030204" pitchFamily="34" charset="0"/>
                <a:cs typeface="Times New Roman" panose="02020603050405020304" pitchFamily="18" charset="0"/>
              </a:rPr>
              <a:t>Calculate coordinate with the help of </a:t>
            </a:r>
            <a:r>
              <a:rPr lang="en-US" sz="1800" dirty="0">
                <a:solidFill>
                  <a:srgbClr val="222222"/>
                </a:solidFill>
                <a:effectLst/>
                <a:latin typeface="Bahnschrift Condensed" panose="020B0502040204020203" pitchFamily="34" charset="0"/>
                <a:ea typeface="Calibri" panose="020F0502020204030204" pitchFamily="34" charset="0"/>
                <a:cs typeface="Arial" panose="020B0604020202020204" pitchFamily="34" charset="0"/>
              </a:rPr>
              <a:t>Spearman &amp; Pearson correlation algorithm and make the plot.</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5" name="Picture 4">
            <a:extLst>
              <a:ext uri="{FF2B5EF4-FFF2-40B4-BE49-F238E27FC236}">
                <a16:creationId xmlns:a16="http://schemas.microsoft.com/office/drawing/2014/main" id="{CE9448A0-0122-4908-B2EA-84B70FAE02CC}"/>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493045" y="6290001"/>
            <a:ext cx="2349910" cy="332659"/>
          </a:xfrm>
          <a:prstGeom prst="rect">
            <a:avLst/>
          </a:prstGeom>
        </p:spPr>
      </p:pic>
    </p:spTree>
    <p:extLst>
      <p:ext uri="{BB962C8B-B14F-4D97-AF65-F5344CB8AC3E}">
        <p14:creationId xmlns:p14="http://schemas.microsoft.com/office/powerpoint/2010/main" val="33714872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body tag:</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77500" lnSpcReduction="20000"/>
          </a:bodyPr>
          <a:lstStyle/>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&lt;body&gt; tag is present for MY site =   1</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&lt;body&gt; tag is present for Competitor site =  1</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&lt;body&gt; tag is present for Competitor site =  1</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&lt;body&gt; tag is present for Competitor site =  1</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&lt;body&gt; tag is present for Competitor site =  1</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&lt;body&gt; tag is present for Competitor site =  1</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&lt;body&gt; tag is present for Competitor site =  1</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&lt;body&gt; tag is present for Competitor site =  1</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&lt;body&gt; tag is present for Competitor site =  1</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&lt;body&gt; tag is present for Competitor site =  1</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&lt;body&gt; tag is present for Competitor site =  1</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Mean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values of competitors:1</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900" dirty="0">
                <a:latin typeface="Bahnschrift Condensed" panose="020B0502040204020203" pitchFamily="34" charset="0"/>
                <a:ea typeface="Times New Roman" panose="02020603050405020304" pitchFamily="18" charset="0"/>
                <a:cs typeface="Calibri" panose="020F0502020204030204" pitchFamily="34" charset="0"/>
              </a:rPr>
              <a:t>body tag is occur in our landing page 1 time. Calculating </a:t>
            </a:r>
            <a:r>
              <a:rPr lang="en-US" sz="1900" dirty="0">
                <a:solidFill>
                  <a:srgbClr val="222222"/>
                </a:solidFill>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900" dirty="0">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0which satisfy the algorithm condition. It is too closer to 0 that means data appears random. </a:t>
            </a:r>
            <a:endParaRPr lang="en-US" sz="1900" dirty="0">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endParaRPr lang="en-US" sz="1800" dirty="0">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Our landing page use body tag: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1</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Mean value of competitors tag: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1</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After running our code we will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suggest no need to add or remove body tag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p:cNvPicPr>
            <a:picLocks noChangeAspect="1"/>
          </p:cNvPicPr>
          <p:nvPr/>
        </p:nvPicPr>
        <p:blipFill>
          <a:blip r:embed="rId2"/>
          <a:stretch>
            <a:fillRect/>
          </a:stretch>
        </p:blipFill>
        <p:spPr>
          <a:xfrm>
            <a:off x="2622323" y="4905645"/>
            <a:ext cx="5724525" cy="494492"/>
          </a:xfrm>
          <a:prstGeom prst="rect">
            <a:avLst/>
          </a:prstGeom>
        </p:spPr>
      </p:pic>
      <p:pic>
        <p:nvPicPr>
          <p:cNvPr id="4" name="Picture 3">
            <a:extLst>
              <a:ext uri="{FF2B5EF4-FFF2-40B4-BE49-F238E27FC236}">
                <a16:creationId xmlns:a16="http://schemas.microsoft.com/office/drawing/2014/main" id="{8D5A0483-374E-461B-95AF-BAF66888EA28}"/>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93045" y="6290001"/>
            <a:ext cx="2349910" cy="332659"/>
          </a:xfrm>
          <a:prstGeom prst="rect">
            <a:avLst/>
          </a:prstGeom>
        </p:spPr>
      </p:pic>
    </p:spTree>
    <p:extLst>
      <p:ext uri="{BB962C8B-B14F-4D97-AF65-F5344CB8AC3E}">
        <p14:creationId xmlns:p14="http://schemas.microsoft.com/office/powerpoint/2010/main" val="28178210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div</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tag:</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77500" lnSpcReduction="20000"/>
          </a:bodyPr>
          <a:lstStyle/>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&lt;div&gt; tag is present for MY site =   127</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&lt;div&gt; tag is present for Competitor site =  50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&lt;div&gt; tag is present for Competitor site =  394</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&lt;div&gt; tag is present for Competitor site =  462</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&lt;div&gt; tag is present for Competitor site =  115</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&lt;div&gt; tag is present for Competitor site =  283</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&lt;div&gt; tag is present for Competitor site =  132</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&lt;div&gt; tag is present for Competitor site =  293</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&lt;div&gt; tag is present for Competitor site =  377</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&lt;div&gt; tag is present for Competitor site =  360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&lt;div&gt; tag is present for Competitor site =  78</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Mean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values of competitors:254.4(254)</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en-US" sz="1900" dirty="0">
                <a:latin typeface="Bahnschrift Condensed" panose="020B0502040204020203" pitchFamily="34" charset="0"/>
                <a:ea typeface="Times New Roman" panose="02020603050405020304" pitchFamily="18" charset="0"/>
                <a:cs typeface="Calibri" panose="020F0502020204030204" pitchFamily="34" charset="0"/>
              </a:rPr>
              <a:t>div tag is occur in our landing page 127 time. Calculating </a:t>
            </a:r>
            <a:r>
              <a:rPr lang="en-US" sz="1900" dirty="0">
                <a:solidFill>
                  <a:srgbClr val="222222"/>
                </a:solidFill>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900" dirty="0">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1.274which satisfy the algorithm condition. </a:t>
            </a:r>
            <a:r>
              <a:rPr lang="en-US" sz="1800" dirty="0">
                <a:solidFill>
                  <a:prstClr val="black">
                    <a:tint val="75000"/>
                  </a:prstClr>
                </a:solidFill>
                <a:latin typeface="Bahnschrift Condensed" panose="020B0502040204020203" pitchFamily="34" charset="0"/>
                <a:ea typeface="Times New Roman" panose="02020603050405020304" pitchFamily="18" charset="0"/>
                <a:cs typeface="Calibri" panose="020F0502020204030204" pitchFamily="34" charset="0"/>
              </a:rPr>
              <a:t>It is too closer to 1 that means </a:t>
            </a:r>
            <a:r>
              <a:rPr lang="en-US" sz="1800" dirty="0">
                <a:solidFill>
                  <a:srgbClr val="E7E6E6">
                    <a:lumMod val="50000"/>
                  </a:srgbClr>
                </a:solidFill>
                <a:latin typeface="Bahnschrift Condensed" panose="020B0502040204020203" pitchFamily="34" charset="0"/>
                <a:ea typeface="Calibri" panose="020F0502020204030204" pitchFamily="34" charset="0"/>
                <a:cs typeface="Times New Roman" panose="02020603050405020304" pitchFamily="18" charset="0"/>
              </a:rPr>
              <a:t>the factor you have the worse you tend to rank</a:t>
            </a:r>
            <a:r>
              <a:rPr lang="en-US" sz="1800" dirty="0">
                <a:solidFill>
                  <a:prstClr val="black">
                    <a:tint val="75000"/>
                  </a:prstClr>
                </a:solidFill>
                <a:latin typeface="Bahnschrift Condensed" panose="020B0502040204020203" pitchFamily="34" charset="0"/>
                <a:ea typeface="Times New Roman" panose="02020603050405020304" pitchFamily="18" charset="0"/>
                <a:cs typeface="Calibri" panose="020F0502020204030204" pitchFamily="34" charset="0"/>
              </a:rPr>
              <a:t>.</a:t>
            </a:r>
            <a:endParaRPr lang="en-US" sz="1800" dirty="0">
              <a:solidFill>
                <a:prstClr val="black">
                  <a:tint val="75000"/>
                </a:prstClr>
              </a:solidFill>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endParaRPr lang="en-US" sz="1800" dirty="0">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Our landing page use div tag: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127</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Mean value of competitors tag: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254</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After running our code we will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suggest to add div tag 128 time more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4" name="Picture 3"/>
          <p:cNvPicPr>
            <a:picLocks noChangeAspect="1"/>
          </p:cNvPicPr>
          <p:nvPr/>
        </p:nvPicPr>
        <p:blipFill>
          <a:blip r:embed="rId2"/>
          <a:stretch>
            <a:fillRect/>
          </a:stretch>
        </p:blipFill>
        <p:spPr>
          <a:xfrm>
            <a:off x="2441348" y="4929995"/>
            <a:ext cx="6086475" cy="496019"/>
          </a:xfrm>
          <a:prstGeom prst="rect">
            <a:avLst/>
          </a:prstGeom>
        </p:spPr>
      </p:pic>
      <p:pic>
        <p:nvPicPr>
          <p:cNvPr id="3" name="Picture 2">
            <a:extLst>
              <a:ext uri="{FF2B5EF4-FFF2-40B4-BE49-F238E27FC236}">
                <a16:creationId xmlns:a16="http://schemas.microsoft.com/office/drawing/2014/main" id="{9C20BAC3-539D-4FE0-8A30-58B8D6CABE40}"/>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93045" y="6290001"/>
            <a:ext cx="2349910" cy="332659"/>
          </a:xfrm>
          <a:prstGeom prst="rect">
            <a:avLst/>
          </a:prstGeom>
        </p:spPr>
      </p:pic>
    </p:spTree>
    <p:extLst>
      <p:ext uri="{BB962C8B-B14F-4D97-AF65-F5344CB8AC3E}">
        <p14:creationId xmlns:p14="http://schemas.microsoft.com/office/powerpoint/2010/main" val="9816184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article</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tag:</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77500" lnSpcReduction="20000"/>
          </a:bodyPr>
          <a:lstStyle/>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&lt;article&gt; tag is present for MY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&lt;article&gt;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&lt;article&gt; tag is present for Competitor site =  1</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&lt;article&gt;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&lt;article&gt;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&lt;article&gt;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&lt;article&gt;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&lt;article&gt; tag is present for Competitor site =  1</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&lt;article&gt;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&lt;article&gt;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&lt;article&gt;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Mean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values of competitors:0.2(0)</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900" dirty="0">
                <a:latin typeface="Bahnschrift Condensed" panose="020B0502040204020203" pitchFamily="34" charset="0"/>
                <a:ea typeface="Times New Roman" panose="02020603050405020304" pitchFamily="18" charset="0"/>
                <a:cs typeface="Calibri" panose="020F0502020204030204" pitchFamily="34" charset="0"/>
              </a:rPr>
              <a:t>div tag is occur in our landing page 0 time. Calculating </a:t>
            </a:r>
            <a:r>
              <a:rPr lang="en-US" sz="1900" dirty="0">
                <a:solidFill>
                  <a:srgbClr val="222222"/>
                </a:solidFill>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900" dirty="0">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0.002which satisfy the algorithm condition. It is too closer to 0 that means data appears random. </a:t>
            </a:r>
            <a:endParaRPr lang="en-US" sz="1900" dirty="0">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endParaRPr lang="en-US" sz="1800" dirty="0">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Our landing page use div tag: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0</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Mean value of competitors tag: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0</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After running our code we will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suggest to add div tag 1 time more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p:cNvPicPr>
            <a:picLocks noChangeAspect="1"/>
          </p:cNvPicPr>
          <p:nvPr/>
        </p:nvPicPr>
        <p:blipFill>
          <a:blip r:embed="rId2"/>
          <a:stretch>
            <a:fillRect/>
          </a:stretch>
        </p:blipFill>
        <p:spPr>
          <a:xfrm>
            <a:off x="2393380" y="4912204"/>
            <a:ext cx="5800725" cy="444800"/>
          </a:xfrm>
          <a:prstGeom prst="rect">
            <a:avLst/>
          </a:prstGeom>
        </p:spPr>
      </p:pic>
      <p:pic>
        <p:nvPicPr>
          <p:cNvPr id="4" name="Picture 3">
            <a:extLst>
              <a:ext uri="{FF2B5EF4-FFF2-40B4-BE49-F238E27FC236}">
                <a16:creationId xmlns:a16="http://schemas.microsoft.com/office/drawing/2014/main" id="{9EB8A443-30CB-491F-8F74-299405DD603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93045" y="6290001"/>
            <a:ext cx="2349910" cy="332659"/>
          </a:xfrm>
          <a:prstGeom prst="rect">
            <a:avLst/>
          </a:prstGeom>
        </p:spPr>
      </p:pic>
    </p:spTree>
    <p:extLst>
      <p:ext uri="{BB962C8B-B14F-4D97-AF65-F5344CB8AC3E}">
        <p14:creationId xmlns:p14="http://schemas.microsoft.com/office/powerpoint/2010/main" val="31403532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OnPageTitleLength</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70000" lnSpcReduction="20000"/>
          </a:bodyPr>
          <a:lstStyle/>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 . My site title tag length:52</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2 . Competitor  site title length:  90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3 . Competitor  site title length:  82</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4 . Competitor  site title length:  59</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5 . Competitor  site title length:  96</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6 . Competitor  site title length:  62</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7 . Competitor  site title length:  94</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8 . Competitor  site title length:  67</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9 . Competitor  site title length:  92</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10 . Competitor  site title length:  74</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11 . Competitor  site title length:  91</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Mean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values of competitors:80.7(81)</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en-US" sz="1900" dirty="0">
                <a:latin typeface="Bahnschrift Condensed" panose="020B0502040204020203" pitchFamily="34" charset="0"/>
                <a:ea typeface="Times New Roman" panose="02020603050405020304" pitchFamily="18" charset="0"/>
                <a:cs typeface="Calibri" panose="020F0502020204030204" pitchFamily="34" charset="0"/>
              </a:rPr>
              <a:t>OnPageTitleLength is occur in our landing page 52 time. Calculating </a:t>
            </a:r>
            <a:r>
              <a:rPr lang="en-US" sz="1900" dirty="0">
                <a:solidFill>
                  <a:srgbClr val="222222"/>
                </a:solidFill>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900" dirty="0">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0.807which satisfy the algorithm condition. </a:t>
            </a:r>
            <a:r>
              <a:rPr lang="en-US" sz="2000" dirty="0">
                <a:solidFill>
                  <a:prstClr val="black">
                    <a:tint val="75000"/>
                  </a:prstClr>
                </a:solidFill>
                <a:latin typeface="Bahnschrift Condensed" panose="020B0502040204020203" pitchFamily="34" charset="0"/>
                <a:ea typeface="Times New Roman" panose="02020603050405020304" pitchFamily="18" charset="0"/>
                <a:cs typeface="Calibri" panose="020F0502020204030204" pitchFamily="34" charset="0"/>
              </a:rPr>
              <a:t>It is too closer to 1 that means </a:t>
            </a:r>
            <a:r>
              <a:rPr lang="en-US" sz="2000" dirty="0">
                <a:solidFill>
                  <a:srgbClr val="E7E6E6">
                    <a:lumMod val="50000"/>
                  </a:srgbClr>
                </a:solidFill>
                <a:latin typeface="Bahnschrift Condensed" panose="020B0502040204020203" pitchFamily="34" charset="0"/>
                <a:ea typeface="Calibri" panose="020F0502020204030204" pitchFamily="34" charset="0"/>
                <a:cs typeface="Times New Roman" panose="02020603050405020304" pitchFamily="18" charset="0"/>
              </a:rPr>
              <a:t>the factor you have the worse you tend to rank</a:t>
            </a:r>
            <a:r>
              <a:rPr lang="en-US" sz="2000" dirty="0">
                <a:solidFill>
                  <a:prstClr val="black">
                    <a:tint val="75000"/>
                  </a:prstClr>
                </a:solidFill>
                <a:latin typeface="Bahnschrift Condensed" panose="020B0502040204020203" pitchFamily="34" charset="0"/>
                <a:ea typeface="Times New Roman" panose="02020603050405020304" pitchFamily="18" charset="0"/>
                <a:cs typeface="Calibri" panose="020F0502020204030204" pitchFamily="34" charset="0"/>
              </a:rPr>
              <a:t>.</a:t>
            </a:r>
            <a:endParaRPr lang="en-US" sz="2000" dirty="0">
              <a:solidFill>
                <a:prstClr val="black">
                  <a:tint val="75000"/>
                </a:prstClr>
              </a:solidFill>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endParaRPr lang="en-US" sz="1800" dirty="0">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Our landing page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use OnPageTitleLength: 52</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Mean value of competitors tag: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81</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After running our code we will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suggest no need to optimize more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in our landing page.</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  </a:t>
            </a: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As per SEO rule title maximum length should be between 60 character.</a:t>
            </a:r>
            <a:endParaRPr lang="en-IN" sz="1800" dirty="0">
              <a:solidFill>
                <a:schemeClr val="bg2">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9" name="Picture 8"/>
          <p:cNvPicPr>
            <a:picLocks noChangeAspect="1"/>
          </p:cNvPicPr>
          <p:nvPr/>
        </p:nvPicPr>
        <p:blipFill>
          <a:blip r:embed="rId2"/>
          <a:stretch>
            <a:fillRect/>
          </a:stretch>
        </p:blipFill>
        <p:spPr>
          <a:xfrm>
            <a:off x="2966048" y="4711999"/>
            <a:ext cx="5638800" cy="403465"/>
          </a:xfrm>
          <a:prstGeom prst="rect">
            <a:avLst/>
          </a:prstGeom>
        </p:spPr>
      </p:pic>
      <p:pic>
        <p:nvPicPr>
          <p:cNvPr id="3" name="Picture 2">
            <a:extLst>
              <a:ext uri="{FF2B5EF4-FFF2-40B4-BE49-F238E27FC236}">
                <a16:creationId xmlns:a16="http://schemas.microsoft.com/office/drawing/2014/main" id="{6243FA25-AA0A-43F3-A471-2987612E2F1C}"/>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567431" y="271464"/>
            <a:ext cx="2349910" cy="332659"/>
          </a:xfrm>
          <a:prstGeom prst="rect">
            <a:avLst/>
          </a:prstGeom>
        </p:spPr>
      </p:pic>
    </p:spTree>
    <p:extLst>
      <p:ext uri="{BB962C8B-B14F-4D97-AF65-F5344CB8AC3E}">
        <p14:creationId xmlns:p14="http://schemas.microsoft.com/office/powerpoint/2010/main" val="1992599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a:t>
            </a:r>
            <a:r>
              <a:rPr lang="en-US" sz="1800" b="1" u="sng" dirty="0" err="1">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OnPageLiMatches</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a:bodyPr>
          <a:lstStyle/>
          <a:p>
            <a:pPr>
              <a:lnSpc>
                <a:spcPct val="107000"/>
              </a:lnSpc>
              <a:spcAft>
                <a:spcPts val="800"/>
              </a:spcAft>
            </a:pPr>
            <a:endParaRPr lang="en-US" sz="1800" b="1" dirty="0" smtClean="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endParaRPr>
          </a:p>
          <a:p>
            <a:pPr>
              <a:lnSpc>
                <a:spcPct val="107000"/>
              </a:lnSpc>
              <a:spcAft>
                <a:spcPts val="800"/>
              </a:spcAft>
            </a:pPr>
            <a:endParaRPr lang="en-US" sz="1800" b="1"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endParaRPr>
          </a:p>
          <a:p>
            <a:pPr>
              <a:lnSpc>
                <a:spcPct val="107000"/>
              </a:lnSpc>
              <a:spcAft>
                <a:spcPts val="800"/>
              </a:spcAft>
            </a:pPr>
            <a:endParaRPr lang="en-US" sz="1800" b="1" dirty="0" smtClean="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endParaRPr>
          </a:p>
          <a:p>
            <a:pPr>
              <a:lnSpc>
                <a:spcPct val="107000"/>
              </a:lnSpc>
              <a:spcAft>
                <a:spcPts val="800"/>
              </a:spcAft>
            </a:pPr>
            <a:endParaRPr lang="en-US" sz="1800" b="1"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endParaRPr>
          </a:p>
          <a:p>
            <a:pPr>
              <a:lnSpc>
                <a:spcPct val="107000"/>
              </a:lnSpc>
              <a:spcAft>
                <a:spcPts val="800"/>
              </a:spcAft>
            </a:pPr>
            <a:r>
              <a:rPr lang="en-US" sz="1800" b="1" dirty="0" smtClean="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a:t>
            </a: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observation: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900" dirty="0" err="1">
                <a:latin typeface="Bahnschrift Condensed" panose="020B0502040204020203" pitchFamily="34" charset="0"/>
                <a:ea typeface="Times New Roman" panose="02020603050405020304" pitchFamily="18" charset="0"/>
                <a:cs typeface="Calibri" panose="020F0502020204030204" pitchFamily="34" charset="0"/>
              </a:rPr>
              <a:t>OnPageLiMatches</a:t>
            </a:r>
            <a:r>
              <a:rPr lang="en-US" sz="1900" dirty="0">
                <a:latin typeface="Bahnschrift Condensed" panose="020B0502040204020203" pitchFamily="34" charset="0"/>
                <a:ea typeface="Times New Roman" panose="02020603050405020304" pitchFamily="18" charset="0"/>
                <a:cs typeface="Calibri" panose="020F0502020204030204" pitchFamily="34" charset="0"/>
              </a:rPr>
              <a:t> is occur in our landing page. Calculating </a:t>
            </a:r>
            <a:r>
              <a:rPr lang="en-US" sz="1900" dirty="0">
                <a:solidFill>
                  <a:srgbClr val="222222"/>
                </a:solidFill>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900" dirty="0">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0.051which satisfy the algorithm condition.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It is too closer to 0 that means data appears random. </a:t>
            </a:r>
            <a:endParaRPr lang="en-US" sz="1800" dirty="0">
              <a:latin typeface="Bahnschrift Condensed" panose="020B0502040204020203" pitchFamily="34" charset="0"/>
              <a:ea typeface="Calibri" panose="020F0502020204030204" pitchFamily="34" charset="0"/>
              <a:cs typeface="Calibri" panose="020F0502020204030204" pitchFamily="34" charset="0"/>
            </a:endParaRPr>
          </a:p>
          <a:p>
            <a:pPr lvl="0">
              <a:lnSpc>
                <a:spcPct val="107000"/>
              </a:lnSpc>
              <a:spcAft>
                <a:spcPts val="800"/>
              </a:spcAft>
            </a:pPr>
            <a:endParaRPr lang="en-US" sz="1800" dirty="0">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After running our code we will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suggest no need to optimize more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in our landing page.</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  </a:t>
            </a:r>
            <a:endParaRPr lang="en-IN" sz="1800" dirty="0">
              <a:solidFill>
                <a:schemeClr val="bg2">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p:cNvPicPr>
            <a:picLocks noChangeAspect="1"/>
          </p:cNvPicPr>
          <p:nvPr/>
        </p:nvPicPr>
        <p:blipFill>
          <a:blip r:embed="rId2"/>
          <a:stretch>
            <a:fillRect/>
          </a:stretch>
        </p:blipFill>
        <p:spPr>
          <a:xfrm>
            <a:off x="2122098" y="5729858"/>
            <a:ext cx="5791200" cy="558799"/>
          </a:xfrm>
          <a:prstGeom prst="rect">
            <a:avLst/>
          </a:prstGeom>
        </p:spPr>
      </p:pic>
      <p:pic>
        <p:nvPicPr>
          <p:cNvPr id="4" name="Picture 3">
            <a:extLst>
              <a:ext uri="{FF2B5EF4-FFF2-40B4-BE49-F238E27FC236}">
                <a16:creationId xmlns:a16="http://schemas.microsoft.com/office/drawing/2014/main" id="{625F29A3-017B-4B11-9F47-2B4AA2FF27DB}"/>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93045" y="6290001"/>
            <a:ext cx="2349910" cy="332659"/>
          </a:xfrm>
          <a:prstGeom prst="rect">
            <a:avLst/>
          </a:prstGeom>
        </p:spPr>
      </p:pic>
    </p:spTree>
    <p:extLst>
      <p:ext uri="{BB962C8B-B14F-4D97-AF65-F5344CB8AC3E}">
        <p14:creationId xmlns:p14="http://schemas.microsoft.com/office/powerpoint/2010/main" val="5891524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a:t>
            </a:r>
            <a:r>
              <a:rPr lang="en-US" sz="1800" b="1" u="sng" dirty="0" err="1">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OnPageLiTagExactMatches</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92500" lnSpcReduction="10000"/>
          </a:bodyPr>
          <a:lstStyle/>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1 . My site:-  There has no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2 . Competitor site:-  There has no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3 . Competitor site:-  There has no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4 . Competitor site:-  There has no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5 . Competitor site:-  There has no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6 . Competitor site:-  There has no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7 . Competitor site:-  There has no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8 . Competitor site:-  There has no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9 . Competitor site:-  There has no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10 . Competitor site:-  There has no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11 . Competitor site:-  There has no Matches.</a:t>
            </a:r>
          </a:p>
          <a:p>
            <a:pPr marL="342900" lvl="0" indent="-342900">
              <a:lnSpc>
                <a:spcPct val="107000"/>
              </a:lnSpc>
              <a:buFont typeface="Wingdings" panose="05000000000000000000" pitchFamily="2" charset="2"/>
              <a:buChar char=""/>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900" dirty="0" err="1">
                <a:latin typeface="Bahnschrift Condensed" panose="020B0502040204020203" pitchFamily="34" charset="0"/>
                <a:ea typeface="Times New Roman" panose="02020603050405020304" pitchFamily="18" charset="0"/>
                <a:cs typeface="Calibri" panose="020F0502020204030204" pitchFamily="34" charset="0"/>
              </a:rPr>
              <a:t>OnPageLiTagExactMatches</a:t>
            </a:r>
            <a:r>
              <a:rPr lang="en-US" sz="1900" dirty="0">
                <a:latin typeface="Bahnschrift Condensed" panose="020B0502040204020203" pitchFamily="34" charset="0"/>
                <a:ea typeface="Times New Roman" panose="02020603050405020304" pitchFamily="18" charset="0"/>
                <a:cs typeface="Calibri" panose="020F0502020204030204" pitchFamily="34" charset="0"/>
              </a:rPr>
              <a:t> is occur in our landing page. Calculating </a:t>
            </a:r>
            <a:r>
              <a:rPr lang="en-US" sz="1900" dirty="0">
                <a:solidFill>
                  <a:srgbClr val="222222"/>
                </a:solidFill>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900" dirty="0">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0which satisfy the algorithm condition.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It is too closer to 0 that means data appears random. </a:t>
            </a:r>
            <a:endParaRPr lang="en-US" sz="1800" dirty="0">
              <a:latin typeface="Bahnschrift Condensed" panose="020B0502040204020203" pitchFamily="34" charset="0"/>
              <a:ea typeface="Calibri" panose="020F0502020204030204" pitchFamily="34" charset="0"/>
              <a:cs typeface="Calibri" panose="020F0502020204030204" pitchFamily="34" charset="0"/>
            </a:endParaRPr>
          </a:p>
          <a:p>
            <a:pPr lvl="0">
              <a:lnSpc>
                <a:spcPct val="107000"/>
              </a:lnSpc>
              <a:spcAft>
                <a:spcPts val="800"/>
              </a:spcAft>
            </a:pPr>
            <a:endParaRPr lang="en-US" sz="1800" dirty="0">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After running our code we will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suggest no need to optimize more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in our landing page.</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  </a:t>
            </a:r>
            <a:endParaRPr lang="en-IN" sz="1800" dirty="0">
              <a:solidFill>
                <a:schemeClr val="bg2">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5" name="Picture 4"/>
          <p:cNvPicPr>
            <a:picLocks noChangeAspect="1"/>
          </p:cNvPicPr>
          <p:nvPr/>
        </p:nvPicPr>
        <p:blipFill>
          <a:blip r:embed="rId2"/>
          <a:stretch>
            <a:fillRect/>
          </a:stretch>
        </p:blipFill>
        <p:spPr>
          <a:xfrm>
            <a:off x="2458888" y="5684808"/>
            <a:ext cx="5600700" cy="483079"/>
          </a:xfrm>
          <a:prstGeom prst="rect">
            <a:avLst/>
          </a:prstGeom>
        </p:spPr>
      </p:pic>
      <p:pic>
        <p:nvPicPr>
          <p:cNvPr id="3" name="Picture 2">
            <a:extLst>
              <a:ext uri="{FF2B5EF4-FFF2-40B4-BE49-F238E27FC236}">
                <a16:creationId xmlns:a16="http://schemas.microsoft.com/office/drawing/2014/main" id="{E7F31541-7091-4556-992A-6C656208120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93045" y="6290001"/>
            <a:ext cx="2349910" cy="332659"/>
          </a:xfrm>
          <a:prstGeom prst="rect">
            <a:avLst/>
          </a:prstGeom>
        </p:spPr>
      </p:pic>
    </p:spTree>
    <p:extLst>
      <p:ext uri="{BB962C8B-B14F-4D97-AF65-F5344CB8AC3E}">
        <p14:creationId xmlns:p14="http://schemas.microsoft.com/office/powerpoint/2010/main" val="3485490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a:t>
            </a:r>
            <a:r>
              <a:rPr lang="en-US" sz="1800" b="1" u="sng" dirty="0" err="1">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OnPageMetaDescriptionLength</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0" y="271464"/>
            <a:ext cx="12118805" cy="6586536"/>
          </a:xfrm>
        </p:spPr>
        <p:txBody>
          <a:bodyPr>
            <a:normAutofit fontScale="92500" lnSpcReduction="10000"/>
          </a:bodyPr>
          <a:lstStyle/>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 . My site Description length is:-  144</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2 . Competitor site Description length is:-  225</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3 . Competitor site Description length is:-  138</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4 . Competitor site Description length is:-  103</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5 . Competitor site Description length is:-  129</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6 . Competitor site Description length is:-  150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7 . Competitor site Description length is:-  153</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8 . Competitor site Description length is:-  147</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9 . Competitor site Description length is:-  148</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10 . Competitor site Description length is:-  12</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11 . Competitor site Description length is:-  145</a:t>
            </a:r>
          </a:p>
          <a:p>
            <a:pPr marL="342900" lvl="0" indent="-342900">
              <a:lnSpc>
                <a:spcPct val="107000"/>
              </a:lnSpc>
              <a:buFont typeface="Wingdings" panose="05000000000000000000" pitchFamily="2" charset="2"/>
              <a:buChar char=""/>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900" dirty="0" err="1">
                <a:latin typeface="Bahnschrift Condensed" panose="020B0502040204020203" pitchFamily="34" charset="0"/>
                <a:ea typeface="Times New Roman" panose="02020603050405020304" pitchFamily="18" charset="0"/>
                <a:cs typeface="Calibri" panose="020F0502020204030204" pitchFamily="34" charset="0"/>
              </a:rPr>
              <a:t>OnPageMetaDescriptionLength</a:t>
            </a:r>
            <a:r>
              <a:rPr lang="en-US" sz="1900" dirty="0">
                <a:latin typeface="Bahnschrift Condensed" panose="020B0502040204020203" pitchFamily="34" charset="0"/>
                <a:ea typeface="Times New Roman" panose="02020603050405020304" pitchFamily="18" charset="0"/>
                <a:cs typeface="Calibri" panose="020F0502020204030204" pitchFamily="34" charset="0"/>
              </a:rPr>
              <a:t> is occur in our landing page. Calculating </a:t>
            </a:r>
            <a:r>
              <a:rPr lang="en-US" sz="1900" dirty="0">
                <a:solidFill>
                  <a:srgbClr val="222222"/>
                </a:solidFill>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900" dirty="0">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-0.09which satisfy the algorithm condition.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It is too closer to 0 that means data appears random. </a:t>
            </a:r>
            <a:endParaRPr lang="en-US" sz="1800" dirty="0">
              <a:latin typeface="Bahnschrift Condensed" panose="020B0502040204020203" pitchFamily="34" charset="0"/>
              <a:ea typeface="Calibri" panose="020F0502020204030204" pitchFamily="34" charset="0"/>
              <a:cs typeface="Calibri" panose="020F0502020204030204" pitchFamily="34" charset="0"/>
            </a:endParaRPr>
          </a:p>
          <a:p>
            <a:pPr lvl="0">
              <a:lnSpc>
                <a:spcPct val="107000"/>
              </a:lnSpc>
              <a:spcAft>
                <a:spcPts val="800"/>
              </a:spcAft>
            </a:pPr>
            <a:endParaRPr lang="en-US" sz="1800" dirty="0">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After running our code we will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suggest no need to optimize more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in our landing page.</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  </a:t>
            </a:r>
            <a:endParaRPr lang="en-IN" sz="1800" dirty="0">
              <a:solidFill>
                <a:schemeClr val="bg2">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p:cNvPicPr>
            <a:picLocks noChangeAspect="1"/>
          </p:cNvPicPr>
          <p:nvPr/>
        </p:nvPicPr>
        <p:blipFill>
          <a:blip r:embed="rId2"/>
          <a:stretch>
            <a:fillRect/>
          </a:stretch>
        </p:blipFill>
        <p:spPr>
          <a:xfrm>
            <a:off x="2784895" y="5647247"/>
            <a:ext cx="5638800" cy="451629"/>
          </a:xfrm>
          <a:prstGeom prst="rect">
            <a:avLst/>
          </a:prstGeom>
        </p:spPr>
      </p:pic>
      <p:pic>
        <p:nvPicPr>
          <p:cNvPr id="4" name="Picture 3">
            <a:extLst>
              <a:ext uri="{FF2B5EF4-FFF2-40B4-BE49-F238E27FC236}">
                <a16:creationId xmlns:a16="http://schemas.microsoft.com/office/drawing/2014/main" id="{CD2A338A-5443-499A-9017-674F422BA6D0}"/>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93045" y="6290001"/>
            <a:ext cx="2349910" cy="332659"/>
          </a:xfrm>
          <a:prstGeom prst="rect">
            <a:avLst/>
          </a:prstGeom>
        </p:spPr>
      </p:pic>
    </p:spTree>
    <p:extLst>
      <p:ext uri="{BB962C8B-B14F-4D97-AF65-F5344CB8AC3E}">
        <p14:creationId xmlns:p14="http://schemas.microsoft.com/office/powerpoint/2010/main" val="25138828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smtClean="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a:r>
            <a:br>
              <a:rPr lang="en-US" sz="1800" b="1" u="sng" dirty="0" smtClean="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br>
            <a:r>
              <a:rPr lang="en-US" sz="1800" b="1" u="sng" dirty="0" smtClean="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for </a:t>
            </a:r>
            <a:r>
              <a:rPr lang="en-US" sz="1800" b="1" u="sng" dirty="0" err="1">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OnPageMetaDescriptionMatches</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a:t>
            </a:r>
            <a:r>
              <a:rPr lang="en-US" sz="1800" b="1" u="sng" dirty="0" smtClean="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a:bodyPr>
          <a:lstStyle/>
          <a:p>
            <a:pPr marL="342900" lvl="0" indent="-342900">
              <a:lnSpc>
                <a:spcPct val="107000"/>
              </a:lnSpc>
              <a:buFont typeface="Wingdings" panose="05000000000000000000" pitchFamily="2" charset="2"/>
              <a:buChar char=""/>
            </a:pPr>
            <a:r>
              <a:rPr lang="en-US" sz="1800" b="1" dirty="0" smtClean="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a:t>
            </a: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observation: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en-US" sz="2000" dirty="0" err="1">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OnPageMetaDescriptionMatches</a:t>
            </a:r>
            <a:r>
              <a:rPr lang="en-US" sz="2000" dirty="0">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 </a:t>
            </a:r>
            <a:r>
              <a:rPr lang="en-US" sz="1900" dirty="0">
                <a:latin typeface="Bahnschrift Condensed" panose="020B0502040204020203" pitchFamily="34" charset="0"/>
                <a:ea typeface="Times New Roman" panose="02020603050405020304" pitchFamily="18" charset="0"/>
                <a:cs typeface="Calibri" panose="020F0502020204030204" pitchFamily="34" charset="0"/>
              </a:rPr>
              <a:t>is occur in our landing page, after</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running our code we will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suggest no need to optimize more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a:extLst>
              <a:ext uri="{FF2B5EF4-FFF2-40B4-BE49-F238E27FC236}">
                <a16:creationId xmlns:a16="http://schemas.microsoft.com/office/drawing/2014/main" id="{7B7723DD-87C2-4E44-847E-A9BD0818A8F5}"/>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493045" y="6290001"/>
            <a:ext cx="2349910" cy="332659"/>
          </a:xfrm>
          <a:prstGeom prst="rect">
            <a:avLst/>
          </a:prstGeom>
        </p:spPr>
      </p:pic>
    </p:spTree>
    <p:extLst>
      <p:ext uri="{BB962C8B-B14F-4D97-AF65-F5344CB8AC3E}">
        <p14:creationId xmlns:p14="http://schemas.microsoft.com/office/powerpoint/2010/main" val="31423637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a:t>
            </a:r>
            <a:r>
              <a:rPr lang="en-US" sz="1800" b="1" u="sng" dirty="0" err="1">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OnPageMetaDescriptionSearchTermMatches</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a:bodyPr>
          <a:lstStyle/>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1 . My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2 . Search term Matches in competitor site</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3 . Search term Matches in competitor site</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4 . Search term Matches in competitor site</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5 . Search term Matches in competitor site</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6 . Search term Matches in competitor site</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7 . Search term Matches in competitor site</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8 . Search term Matches in competitor site</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9 . Search term Matches in competitor site</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10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11 . Search term Matches in competitor site </a:t>
            </a:r>
          </a:p>
          <a:p>
            <a:pPr marL="342900" lvl="0" indent="-342900">
              <a:lnSpc>
                <a:spcPct val="107000"/>
              </a:lnSpc>
              <a:buFont typeface="Wingdings" panose="05000000000000000000" pitchFamily="2" charset="2"/>
              <a:buChar char=""/>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en-US" sz="2000" dirty="0" err="1">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OnPageMetaDescriptionSearchTermMatches</a:t>
            </a:r>
            <a:r>
              <a:rPr lang="en-US" sz="2000" dirty="0">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 </a:t>
            </a:r>
            <a:r>
              <a:rPr lang="en-US" sz="1900" dirty="0">
                <a:latin typeface="Bahnschrift Condensed" panose="020B0502040204020203" pitchFamily="34" charset="0"/>
                <a:ea typeface="Times New Roman" panose="02020603050405020304" pitchFamily="18" charset="0"/>
                <a:cs typeface="Calibri" panose="020F0502020204030204" pitchFamily="34" charset="0"/>
              </a:rPr>
              <a:t>is not occur in our landing page, after</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running our code we will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suggest to add </a:t>
            </a:r>
            <a:r>
              <a:rPr lang="en-US" sz="1800" dirty="0" err="1">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serach</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 term to optimize more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a:extLst>
              <a:ext uri="{FF2B5EF4-FFF2-40B4-BE49-F238E27FC236}">
                <a16:creationId xmlns:a16="http://schemas.microsoft.com/office/drawing/2014/main" id="{B87BB856-C78B-48BF-9EA9-F6F0652DB210}"/>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493045" y="6290001"/>
            <a:ext cx="2349910" cy="332659"/>
          </a:xfrm>
          <a:prstGeom prst="rect">
            <a:avLst/>
          </a:prstGeom>
        </p:spPr>
      </p:pic>
    </p:spTree>
    <p:extLst>
      <p:ext uri="{BB962C8B-B14F-4D97-AF65-F5344CB8AC3E}">
        <p14:creationId xmlns:p14="http://schemas.microsoft.com/office/powerpoint/2010/main" val="26157410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a:t>
            </a:r>
            <a:r>
              <a:rPr lang="en-US" sz="1800" b="1" u="sng" dirty="0" err="1">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OnPageMetaKeywordsMatches</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a:bodyPr>
          <a:lstStyle/>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 . My site is not matches to keywords.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2 . Competitor site is not matches to keywords.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3 . Competitor site is not matches to keywords.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4 . Competitor site is not matches to keywords.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5 . Competitor site is matches to keywords.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6 . Competitor site is not matches to keywords.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7 . Competitor site is not matches to keywords.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8 . Competitor site is not matches to keywords.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9 . Competitor site is not matches to keywords.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10 . Competitor site is not matches to keywords.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11 . Competitor site is not matches to keywords. </a:t>
            </a:r>
          </a:p>
          <a:p>
            <a:pPr marL="342900" lvl="0" indent="-342900">
              <a:lnSpc>
                <a:spcPct val="107000"/>
              </a:lnSpc>
              <a:buFont typeface="Wingdings" panose="05000000000000000000" pitchFamily="2" charset="2"/>
              <a:buChar char=""/>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en-US" sz="2000" dirty="0" err="1">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OnPageMetaKeywordsMatches</a:t>
            </a:r>
            <a:r>
              <a:rPr lang="en-US" sz="2000" dirty="0">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 </a:t>
            </a:r>
            <a:r>
              <a:rPr lang="en-US" sz="1900" dirty="0">
                <a:latin typeface="Bahnschrift Condensed" panose="020B0502040204020203" pitchFamily="34" charset="0"/>
                <a:ea typeface="Times New Roman" panose="02020603050405020304" pitchFamily="18" charset="0"/>
                <a:cs typeface="Calibri" panose="020F0502020204030204" pitchFamily="34" charset="0"/>
              </a:rPr>
              <a:t>is not occur in our landing page, after</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running our code we will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suggest to add keyword to optimize more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a:extLst>
              <a:ext uri="{FF2B5EF4-FFF2-40B4-BE49-F238E27FC236}">
                <a16:creationId xmlns:a16="http://schemas.microsoft.com/office/drawing/2014/main" id="{AEBFBA28-5490-4575-96C2-A5527704810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493045" y="6290001"/>
            <a:ext cx="2349910" cy="332659"/>
          </a:xfrm>
          <a:prstGeom prst="rect">
            <a:avLst/>
          </a:prstGeom>
        </p:spPr>
      </p:pic>
    </p:spTree>
    <p:extLst>
      <p:ext uri="{BB962C8B-B14F-4D97-AF65-F5344CB8AC3E}">
        <p14:creationId xmlns:p14="http://schemas.microsoft.com/office/powerpoint/2010/main" val="32326603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0C3A3-C9CA-4F4A-A175-A4B9B45CB17E}"/>
              </a:ext>
            </a:extLst>
          </p:cNvPr>
          <p:cNvSpPr>
            <a:spLocks noGrp="1"/>
          </p:cNvSpPr>
          <p:nvPr>
            <p:ph type="ctrTitle"/>
          </p:nvPr>
        </p:nvSpPr>
        <p:spPr>
          <a:xfrm>
            <a:off x="1430215" y="0"/>
            <a:ext cx="9144000" cy="2387600"/>
          </a:xfrm>
        </p:spPr>
        <p:txBody>
          <a:bodyPr>
            <a:normAutofit fontScale="90000"/>
          </a:bodyPr>
          <a:lstStyle/>
          <a:p>
            <a:pPr>
              <a:lnSpc>
                <a:spcPct val="107000"/>
              </a:lnSpc>
              <a:spcAft>
                <a:spcPts val="800"/>
              </a:spcAft>
            </a:pPr>
            <a:r>
              <a:rPr lang="en-US" sz="2800" b="1" dirty="0">
                <a:effectLst/>
                <a:latin typeface="Bahnschrift Condensed" panose="020B0502040204020203" pitchFamily="34" charset="0"/>
                <a:ea typeface="Calibri" panose="020F0502020204030204" pitchFamily="34" charset="0"/>
                <a:cs typeface="Times New Roman" panose="02020603050405020304" pitchFamily="18" charset="0"/>
              </a:rPr>
              <a:t>Details which we have taken for the optimization / Suggestion</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b="1" dirty="0">
                <a:effectLst/>
                <a:latin typeface="Bell MT" panose="02020503060305020303" pitchFamily="18" charset="0"/>
                <a:ea typeface="Calibri" panose="020F0502020204030204" pitchFamily="34" charset="0"/>
                <a:cs typeface="Times New Roman" panose="02020603050405020304" pitchFamily="18" charset="0"/>
              </a:rPr>
              <a:t>This is the Landing page URL: </a:t>
            </a:r>
            <a:r>
              <a:rPr lang="en-US" sz="1800" u="sng" dirty="0">
                <a:solidFill>
                  <a:srgbClr val="5B9BD5"/>
                </a:solidFill>
                <a:latin typeface="Bahnschrift Condensed" panose="020B0502040204020203" pitchFamily="34" charset="0"/>
                <a:ea typeface="Calibri" panose="020F0502020204030204" pitchFamily="34" charset="0"/>
                <a:cs typeface="Times New Roman" panose="02020603050405020304" pitchFamily="18" charset="0"/>
              </a:rPr>
              <a:t>https://thatware.co/adult-seo-services</a:t>
            </a:r>
            <a:r>
              <a:rPr lang="en-US" sz="1800" u="sng" dirty="0" smtClean="0">
                <a:solidFill>
                  <a:srgbClr val="5B9BD5"/>
                </a:solidFill>
                <a:latin typeface="Bahnschrift Condensed" panose="020B0502040204020203" pitchFamily="34" charset="0"/>
                <a:ea typeface="Calibri" panose="020F0502020204030204" pitchFamily="34" charset="0"/>
                <a:cs typeface="Times New Roman" panose="02020603050405020304" pitchFamily="18" charset="0"/>
              </a:rPr>
              <a:t>/</a:t>
            </a:r>
            <a:br>
              <a:rPr lang="en-US" sz="1800" u="sng" dirty="0" smtClean="0">
                <a:solidFill>
                  <a:srgbClr val="5B9BD5"/>
                </a:solidFill>
                <a:latin typeface="Bahnschrift Condensed" panose="020B0502040204020203"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b="1" dirty="0">
                <a:effectLst/>
                <a:latin typeface="Bell MT" panose="02020503060305020303" pitchFamily="18" charset="0"/>
                <a:ea typeface="Calibri" panose="020F0502020204030204" pitchFamily="34" charset="0"/>
                <a:cs typeface="Times New Roman" panose="02020603050405020304" pitchFamily="18" charset="0"/>
              </a:rPr>
              <a:t>This is the Keyword: </a:t>
            </a:r>
            <a:r>
              <a:rPr lang="en-US" sz="1800" b="1" dirty="0" smtClean="0">
                <a:effectLst/>
                <a:latin typeface="Bahnschrift Condensed" panose="020B0502040204020203" pitchFamily="34" charset="0"/>
                <a:ea typeface="Calibri" panose="020F0502020204030204" pitchFamily="34" charset="0"/>
                <a:cs typeface="Times New Roman" panose="02020603050405020304" pitchFamily="18" charset="0"/>
              </a:rPr>
              <a:t>Adult SEO</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3" name="Subtitle 2">
            <a:extLst>
              <a:ext uri="{FF2B5EF4-FFF2-40B4-BE49-F238E27FC236}">
                <a16:creationId xmlns:a16="http://schemas.microsoft.com/office/drawing/2014/main" id="{7FE57166-CEEA-4ACA-923D-F4E859C2BC1F}"/>
              </a:ext>
            </a:extLst>
          </p:cNvPr>
          <p:cNvSpPr>
            <a:spLocks noGrp="1"/>
          </p:cNvSpPr>
          <p:nvPr>
            <p:ph type="subTitle" idx="1"/>
          </p:nvPr>
        </p:nvSpPr>
        <p:spPr>
          <a:xfrm>
            <a:off x="506437" y="1603717"/>
            <a:ext cx="10161563" cy="5254283"/>
          </a:xfrm>
        </p:spPr>
        <p:txBody>
          <a:bodyPr>
            <a:normAutofit/>
          </a:bodyPr>
          <a:lstStyle/>
          <a:p>
            <a:pPr>
              <a:lnSpc>
                <a:spcPct val="107000"/>
              </a:lnSpc>
              <a:spcAft>
                <a:spcPts val="800"/>
              </a:spcAft>
            </a:pPr>
            <a:r>
              <a:rPr lang="en-US" sz="2000" b="1" u="sng" dirty="0">
                <a:solidFill>
                  <a:srgbClr val="000000"/>
                </a:solidFill>
                <a:effectLst/>
                <a:latin typeface="Britannic Bold" panose="020B0903060703020204" pitchFamily="34" charset="0"/>
                <a:ea typeface="Times New Roman" panose="02020603050405020304" pitchFamily="18" charset="0"/>
                <a:cs typeface="Calibri" panose="020F0502020204030204" pitchFamily="34" charset="0"/>
              </a:rPr>
              <a:t>Output:</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600" dirty="0">
                <a:effectLst/>
                <a:latin typeface="Bahnschrift Condensed" panose="020B0502040204020203" pitchFamily="34" charset="0"/>
                <a:ea typeface="Times New Roman" panose="02020603050405020304" pitchFamily="18" charset="0"/>
                <a:cs typeface="Calibri" panose="020F0502020204030204" pitchFamily="34" charset="0"/>
              </a:rPr>
              <a:t>After running our code as per document, below result</a:t>
            </a:r>
            <a:r>
              <a:rPr lang="en-US" sz="1400" dirty="0">
                <a:solidFill>
                  <a:srgbClr val="000000"/>
                </a:solidFill>
                <a:effectLst/>
                <a:latin typeface="Bahnschrift Condensed" panose="020B0502040204020203" pitchFamily="34" charset="0"/>
                <a:ea typeface="Calibri" panose="020F0502020204030204" pitchFamily="34" charset="0"/>
                <a:cs typeface="Times New Roman" panose="02020603050405020304" pitchFamily="18" charset="0"/>
              </a:rPr>
              <a:t>,</a:t>
            </a:r>
            <a:r>
              <a:rPr lang="en-US" sz="1600" dirty="0">
                <a:effectLst/>
                <a:latin typeface="Bahnschrift Condensed" panose="020B0502040204020203" pitchFamily="34" charset="0"/>
                <a:ea typeface="Times New Roman" panose="02020603050405020304" pitchFamily="18" charset="0"/>
                <a:cs typeface="Calibri" panose="020F0502020204030204" pitchFamily="34" charset="0"/>
              </a:rPr>
              <a:t> for this keyword </a:t>
            </a:r>
            <a:r>
              <a:rPr lang="en-US" sz="1600" b="1" dirty="0" smtClean="0">
                <a:effectLst/>
                <a:latin typeface="Bahnschrift Condensed" panose="020B0502040204020203" pitchFamily="34" charset="0"/>
                <a:ea typeface="Times New Roman" panose="02020603050405020304" pitchFamily="18" charset="0"/>
                <a:cs typeface="Calibri" panose="020F0502020204030204" pitchFamily="34" charset="0"/>
              </a:rPr>
              <a:t>“</a:t>
            </a:r>
            <a:r>
              <a:rPr lang="en-US" sz="1400" b="1" dirty="0" smtClean="0">
                <a:effectLst/>
                <a:latin typeface="Bahnschrift Condensed" panose="020B0502040204020203" pitchFamily="34" charset="0"/>
                <a:ea typeface="Calibri" panose="020F0502020204030204" pitchFamily="34" charset="0"/>
                <a:cs typeface="Times New Roman" panose="02020603050405020304" pitchFamily="18" charset="0"/>
              </a:rPr>
              <a:t>Adult SEO</a:t>
            </a:r>
            <a:r>
              <a:rPr lang="en-US" sz="1600" b="1" dirty="0" smtClean="0">
                <a:effectLst/>
                <a:latin typeface="Bahnschrift Condensed" panose="020B0502040204020203" pitchFamily="34" charset="0"/>
                <a:ea typeface="Times New Roman" panose="02020603050405020304" pitchFamily="18" charset="0"/>
                <a:cs typeface="Calibri" panose="020F0502020204030204" pitchFamily="34" charset="0"/>
              </a:rPr>
              <a:t>” </a:t>
            </a:r>
            <a:r>
              <a:rPr lang="en-US" sz="1600" dirty="0">
                <a:effectLst/>
                <a:latin typeface="Bahnschrift Condensed" panose="020B0502040204020203" pitchFamily="34" charset="0"/>
                <a:ea typeface="Times New Roman" panose="02020603050405020304" pitchFamily="18" charset="0"/>
                <a:cs typeface="Calibri" panose="020F0502020204030204" pitchFamily="34" charset="0"/>
              </a:rPr>
              <a:t>and for </a:t>
            </a:r>
            <a:r>
              <a:rPr lang="en-US" sz="1600" dirty="0" smtClean="0">
                <a:solidFill>
                  <a:srgbClr val="5B9BD5"/>
                </a:solidFill>
                <a:effectLst/>
                <a:latin typeface="Bahnschrift Condensed" panose="020B0502040204020203" pitchFamily="34" charset="0"/>
                <a:ea typeface="Times New Roman" panose="02020603050405020304" pitchFamily="18" charset="0"/>
                <a:cs typeface="Calibri" panose="020F0502020204030204" pitchFamily="34" charset="0"/>
              </a:rPr>
              <a:t>“</a:t>
            </a:r>
            <a:r>
              <a:rPr lang="en-US" sz="1400" u="sng" dirty="0">
                <a:solidFill>
                  <a:srgbClr val="5B9BD5"/>
                </a:solidFill>
                <a:latin typeface="Bahnschrift Condensed" panose="020B0502040204020203" pitchFamily="34" charset="0"/>
                <a:ea typeface="Calibri" panose="020F0502020204030204" pitchFamily="34" charset="0"/>
                <a:cs typeface="Times New Roman" panose="02020603050405020304" pitchFamily="18" charset="0"/>
              </a:rPr>
              <a:t>https://thatware.co/adult-seo-services/</a:t>
            </a:r>
            <a:r>
              <a:rPr lang="en-US" sz="1400" dirty="0" smtClean="0">
                <a:solidFill>
                  <a:srgbClr val="5B9BD5"/>
                </a:solidFill>
                <a:effectLst/>
                <a:latin typeface="Bahnschrift Condensed" panose="020B0502040204020203" pitchFamily="34" charset="0"/>
                <a:ea typeface="Calibri" panose="020F0502020204030204" pitchFamily="34" charset="0"/>
                <a:cs typeface="Times New Roman" panose="02020603050405020304" pitchFamily="18" charset="0"/>
              </a:rPr>
              <a:t>”</a:t>
            </a:r>
            <a:r>
              <a:rPr lang="en-US" sz="1600" dirty="0" smtClean="0">
                <a:effectLst/>
                <a:latin typeface="Bahnschrift Condensed" panose="020B0502040204020203" pitchFamily="34" charset="0"/>
                <a:ea typeface="Times New Roman" panose="02020603050405020304" pitchFamily="18" charset="0"/>
                <a:cs typeface="Calibri" panose="020F0502020204030204" pitchFamily="34" charset="0"/>
              </a:rPr>
              <a:t> </a:t>
            </a:r>
            <a:r>
              <a:rPr lang="en-US" sz="1600" dirty="0">
                <a:effectLst/>
                <a:latin typeface="Bahnschrift Condensed" panose="020B0502040204020203" pitchFamily="34" charset="0"/>
                <a:ea typeface="Times New Roman" panose="02020603050405020304" pitchFamily="18" charset="0"/>
                <a:cs typeface="Calibri" panose="020F0502020204030204" pitchFamily="34" charset="0"/>
              </a:rPr>
              <a:t>this URL with the competitors are </a:t>
            </a:r>
            <a:r>
              <a:rPr lang="en-US" sz="1600" dirty="0" smtClean="0">
                <a:effectLst/>
                <a:latin typeface="Bahnschrift Condensed" panose="020B0502040204020203" pitchFamily="34" charset="0"/>
                <a:ea typeface="Times New Roman" panose="02020603050405020304" pitchFamily="18" charset="0"/>
                <a:cs typeface="Calibri" panose="020F0502020204030204" pitchFamily="34" charset="0"/>
              </a:rPr>
              <a:t/>
            </a:r>
            <a:br>
              <a:rPr lang="en-US" sz="1600" dirty="0" smtClean="0">
                <a:effectLst/>
                <a:latin typeface="Bahnschrift Condensed" panose="020B0502040204020203" pitchFamily="34" charset="0"/>
                <a:ea typeface="Times New Roman" panose="02020603050405020304" pitchFamily="18" charset="0"/>
                <a:cs typeface="Calibri" panose="020F0502020204030204" pitchFamily="34" charset="0"/>
              </a:rPr>
            </a:b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gn="l">
              <a:buFont typeface="+mj-lt"/>
              <a:buAutoNum type="arabicPeriod"/>
            </a:pPr>
            <a:r>
              <a:rPr lang="en-IN" sz="1400" dirty="0">
                <a:hlinkClick r:id="rId2"/>
              </a:rPr>
              <a:t>https://www.monkeydigital.co/product/adult-seo-plan</a:t>
            </a:r>
            <a:r>
              <a:rPr lang="en-IN" sz="1400" dirty="0" smtClean="0">
                <a:hlinkClick r:id="rId2"/>
              </a:rPr>
              <a:t>/</a:t>
            </a:r>
            <a:endParaRPr lang="en-IN" sz="1400" dirty="0" smtClean="0"/>
          </a:p>
          <a:p>
            <a:pPr marL="457200" indent="-457200" algn="l">
              <a:buFont typeface="+mj-lt"/>
              <a:buAutoNum type="arabicPeriod"/>
            </a:pPr>
            <a:r>
              <a:rPr lang="en-IN" sz="1400" dirty="0">
                <a:hlinkClick r:id="rId3"/>
              </a:rPr>
              <a:t>https://adult-seo.com</a:t>
            </a:r>
            <a:r>
              <a:rPr lang="en-IN" sz="1400" dirty="0" smtClean="0">
                <a:hlinkClick r:id="rId3"/>
              </a:rPr>
              <a:t>/</a:t>
            </a:r>
            <a:endParaRPr lang="en-IN" sz="1400" dirty="0" smtClean="0"/>
          </a:p>
          <a:p>
            <a:pPr marL="457200" indent="-457200" algn="l">
              <a:buFont typeface="+mj-lt"/>
              <a:buAutoNum type="arabicPeriod"/>
            </a:pPr>
            <a:r>
              <a:rPr lang="en-IN" sz="1400" dirty="0">
                <a:hlinkClick r:id="rId4"/>
              </a:rPr>
              <a:t>https://www.adultseomaven.com</a:t>
            </a:r>
            <a:r>
              <a:rPr lang="en-IN" sz="1400" dirty="0" smtClean="0">
                <a:hlinkClick r:id="rId4"/>
              </a:rPr>
              <a:t>/</a:t>
            </a:r>
            <a:endParaRPr lang="en-IN" sz="1400" dirty="0" smtClean="0"/>
          </a:p>
          <a:p>
            <a:pPr marL="457200" indent="-457200" algn="l">
              <a:buFont typeface="+mj-lt"/>
              <a:buAutoNum type="arabicPeriod"/>
            </a:pPr>
            <a:r>
              <a:rPr lang="en-IN" sz="1400" dirty="0">
                <a:hlinkClick r:id="rId5"/>
              </a:rPr>
              <a:t>https://www.adultsem.net</a:t>
            </a:r>
            <a:r>
              <a:rPr lang="en-IN" sz="1400" dirty="0" smtClean="0">
                <a:hlinkClick r:id="rId5"/>
              </a:rPr>
              <a:t>/</a:t>
            </a:r>
            <a:endParaRPr lang="en-IN" sz="1400" dirty="0" smtClean="0"/>
          </a:p>
          <a:p>
            <a:pPr marL="457200" indent="-457200" algn="l">
              <a:buFont typeface="+mj-lt"/>
              <a:buAutoNum type="arabicPeriod"/>
            </a:pPr>
            <a:r>
              <a:rPr lang="en-IN" sz="1400" dirty="0">
                <a:hlinkClick r:id="rId6"/>
              </a:rPr>
              <a:t>https://orbitinfotech.com/adultseoservices</a:t>
            </a:r>
            <a:r>
              <a:rPr lang="en-IN" sz="1400" dirty="0" smtClean="0">
                <a:hlinkClick r:id="rId6"/>
              </a:rPr>
              <a:t>/</a:t>
            </a:r>
            <a:endParaRPr lang="en-IN" sz="1400" dirty="0" smtClean="0"/>
          </a:p>
          <a:p>
            <a:pPr marL="457200" indent="-457200" algn="l">
              <a:buFont typeface="+mj-lt"/>
              <a:buAutoNum type="arabicPeriod"/>
            </a:pPr>
            <a:r>
              <a:rPr lang="en-IN" sz="1400" dirty="0">
                <a:hlinkClick r:id="rId7"/>
              </a:rPr>
              <a:t>https://adultseo.co</a:t>
            </a:r>
            <a:r>
              <a:rPr lang="en-IN" sz="1400" dirty="0" smtClean="0">
                <a:hlinkClick r:id="rId7"/>
              </a:rPr>
              <a:t>/</a:t>
            </a:r>
            <a:endParaRPr lang="en-IN" sz="1400" dirty="0" smtClean="0"/>
          </a:p>
          <a:p>
            <a:pPr marL="457200" indent="-457200" algn="l">
              <a:buFont typeface="+mj-lt"/>
              <a:buAutoNum type="arabicPeriod"/>
            </a:pPr>
            <a:r>
              <a:rPr lang="en-IN" sz="1400" dirty="0">
                <a:hlinkClick r:id="rId8"/>
              </a:rPr>
              <a:t>https://www.awwwards.com/adult-seo-services</a:t>
            </a:r>
            <a:r>
              <a:rPr lang="en-IN" sz="1400" dirty="0" smtClean="0">
                <a:hlinkClick r:id="rId8"/>
              </a:rPr>
              <a:t>/</a:t>
            </a:r>
            <a:endParaRPr lang="en-IN" sz="1400" dirty="0" smtClean="0"/>
          </a:p>
          <a:p>
            <a:pPr marL="457200" indent="-457200" algn="l">
              <a:buFont typeface="+mj-lt"/>
              <a:buAutoNum type="arabicPeriod"/>
            </a:pPr>
            <a:r>
              <a:rPr lang="en-IN" sz="1400" dirty="0">
                <a:hlinkClick r:id="rId9"/>
              </a:rPr>
              <a:t>https://</a:t>
            </a:r>
            <a:r>
              <a:rPr lang="en-IN" sz="1400" dirty="0" smtClean="0">
                <a:hlinkClick r:id="rId9"/>
              </a:rPr>
              <a:t>www.digitalpylon.com/seo-services/adult-seo</a:t>
            </a:r>
            <a:endParaRPr lang="en-IN" sz="1400" dirty="0" smtClean="0"/>
          </a:p>
          <a:p>
            <a:pPr marL="457200" indent="-457200" algn="l">
              <a:buFont typeface="+mj-lt"/>
              <a:buAutoNum type="arabicPeriod"/>
            </a:pPr>
            <a:r>
              <a:rPr lang="en-IN" sz="1400" dirty="0">
                <a:hlinkClick r:id="rId10"/>
              </a:rPr>
              <a:t>http://alvomedia.com/Services/adult-website-seo</a:t>
            </a:r>
            <a:r>
              <a:rPr lang="en-IN" sz="1400" dirty="0" smtClean="0">
                <a:hlinkClick r:id="rId10"/>
              </a:rPr>
              <a:t>/</a:t>
            </a:r>
            <a:endParaRPr lang="en-IN" sz="1400" dirty="0" smtClean="0"/>
          </a:p>
          <a:p>
            <a:pPr marL="457200" indent="-457200" algn="l">
              <a:buFont typeface="+mj-lt"/>
              <a:buAutoNum type="arabicPeriod"/>
            </a:pPr>
            <a:r>
              <a:rPr lang="en-IN" sz="1400" dirty="0">
                <a:hlinkClick r:id="rId11"/>
              </a:rPr>
              <a:t>http://www.a1adultseo.com</a:t>
            </a:r>
            <a:r>
              <a:rPr lang="en-IN" sz="1400" dirty="0" smtClean="0">
                <a:hlinkClick r:id="rId11"/>
              </a:rPr>
              <a:t>/</a:t>
            </a:r>
            <a:endParaRPr lang="en-IN" sz="1400" dirty="0" smtClean="0"/>
          </a:p>
          <a:p>
            <a:endParaRPr lang="en-IN" dirty="0"/>
          </a:p>
        </p:txBody>
      </p:sp>
      <p:pic>
        <p:nvPicPr>
          <p:cNvPr id="5" name="Picture 4">
            <a:extLst>
              <a:ext uri="{FF2B5EF4-FFF2-40B4-BE49-F238E27FC236}">
                <a16:creationId xmlns:a16="http://schemas.microsoft.com/office/drawing/2014/main" id="{B0D35BDE-EB14-4EF0-959F-C866127FA61A}"/>
              </a:ext>
            </a:extLst>
          </p:cNvPr>
          <p:cNvPicPr>
            <a:picLocks noChangeAspect="1"/>
          </p:cNvPicPr>
          <p:nvPr/>
        </p:nvPicPr>
        <p:blipFill>
          <a:blip r:embed="rId12" cstate="hqprint">
            <a:extLst>
              <a:ext uri="{28A0092B-C50C-407E-A947-70E740481C1C}">
                <a14:useLocalDpi xmlns:a14="http://schemas.microsoft.com/office/drawing/2010/main" val="0"/>
              </a:ext>
            </a:extLst>
          </a:blip>
          <a:stretch>
            <a:fillRect/>
          </a:stretch>
        </p:blipFill>
        <p:spPr>
          <a:xfrm>
            <a:off x="9493045" y="6290001"/>
            <a:ext cx="2349910" cy="332659"/>
          </a:xfrm>
          <a:prstGeom prst="rect">
            <a:avLst/>
          </a:prstGeom>
        </p:spPr>
      </p:pic>
    </p:spTree>
    <p:extLst>
      <p:ext uri="{BB962C8B-B14F-4D97-AF65-F5344CB8AC3E}">
        <p14:creationId xmlns:p14="http://schemas.microsoft.com/office/powerpoint/2010/main" val="10756466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a:t>
            </a:r>
            <a:r>
              <a:rPr lang="en-US" sz="1800" b="1" u="sng" dirty="0" err="1">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OnPageMetaOGDescriptionMatches</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a:bodyPr>
          <a:lstStyle/>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 . My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2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3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4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5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6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7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8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9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10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11 . Competitor site is not Matches. </a:t>
            </a:r>
          </a:p>
          <a:p>
            <a:pPr marL="342900" lvl="0" indent="-342900">
              <a:lnSpc>
                <a:spcPct val="107000"/>
              </a:lnSpc>
              <a:buFont typeface="Wingdings" panose="05000000000000000000" pitchFamily="2" charset="2"/>
              <a:buChar char=""/>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en-US" sz="2000" dirty="0" err="1">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OnPageMetaOGDescriptionMatches</a:t>
            </a:r>
            <a:r>
              <a:rPr lang="en-US" sz="2000" dirty="0">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 </a:t>
            </a:r>
            <a:r>
              <a:rPr lang="en-US" sz="1900" dirty="0">
                <a:latin typeface="Bahnschrift Condensed" panose="020B0502040204020203" pitchFamily="34" charset="0"/>
                <a:ea typeface="Times New Roman" panose="02020603050405020304" pitchFamily="18" charset="0"/>
                <a:cs typeface="Calibri" panose="020F0502020204030204" pitchFamily="34" charset="0"/>
              </a:rPr>
              <a:t>is not occur in our landing page, after</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running our code we will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suggest to add  optimize more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a:extLst>
              <a:ext uri="{FF2B5EF4-FFF2-40B4-BE49-F238E27FC236}">
                <a16:creationId xmlns:a16="http://schemas.microsoft.com/office/drawing/2014/main" id="{58FC6D12-1352-4748-A91E-30322AC64D18}"/>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493045" y="6290001"/>
            <a:ext cx="2349910" cy="332659"/>
          </a:xfrm>
          <a:prstGeom prst="rect">
            <a:avLst/>
          </a:prstGeom>
        </p:spPr>
      </p:pic>
    </p:spTree>
    <p:extLst>
      <p:ext uri="{BB962C8B-B14F-4D97-AF65-F5344CB8AC3E}">
        <p14:creationId xmlns:p14="http://schemas.microsoft.com/office/powerpoint/2010/main" val="24445874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a:t>
            </a:r>
            <a:r>
              <a:rPr lang="en-US" sz="1800" b="1" u="sng" dirty="0" err="1">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OnPageMetaOGTitleMatches</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a:bodyPr>
          <a:lstStyle/>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 . 1 . My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2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3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4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5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6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7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8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9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10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11 . Competitor site is not Matches. </a:t>
            </a:r>
          </a:p>
          <a:p>
            <a:pPr marL="342900" lvl="0" indent="-342900">
              <a:lnSpc>
                <a:spcPct val="107000"/>
              </a:lnSpc>
              <a:buFont typeface="Wingdings" panose="05000000000000000000" pitchFamily="2" charset="2"/>
              <a:buChar char=""/>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en-US" sz="2000" dirty="0" err="1">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OnPageMetaOGTitleMatches</a:t>
            </a:r>
            <a:r>
              <a:rPr lang="en-US" sz="2000" dirty="0">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 </a:t>
            </a:r>
            <a:r>
              <a:rPr lang="en-US" sz="1900" dirty="0">
                <a:latin typeface="Bahnschrift Condensed" panose="020B0502040204020203" pitchFamily="34" charset="0"/>
                <a:ea typeface="Times New Roman" panose="02020603050405020304" pitchFamily="18" charset="0"/>
                <a:cs typeface="Calibri" panose="020F0502020204030204" pitchFamily="34" charset="0"/>
              </a:rPr>
              <a:t>is not occur in our landing page, after</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running our code we will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suggest to add  optimize more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a:extLst>
              <a:ext uri="{FF2B5EF4-FFF2-40B4-BE49-F238E27FC236}">
                <a16:creationId xmlns:a16="http://schemas.microsoft.com/office/drawing/2014/main" id="{BA36D21E-503A-4227-85F0-799D097A2ED4}"/>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493045" y="6290001"/>
            <a:ext cx="2349910" cy="332659"/>
          </a:xfrm>
          <a:prstGeom prst="rect">
            <a:avLst/>
          </a:prstGeom>
        </p:spPr>
      </p:pic>
    </p:spTree>
    <p:extLst>
      <p:ext uri="{BB962C8B-B14F-4D97-AF65-F5344CB8AC3E}">
        <p14:creationId xmlns:p14="http://schemas.microsoft.com/office/powerpoint/2010/main" val="24520633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a:t>
            </a:r>
            <a:r>
              <a:rPr lang="en-US" sz="1800" b="1" u="sng" dirty="0" err="1">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OnPageMetaTwitterDescriptionMatches</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a:bodyPr>
          <a:lstStyle/>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1 . My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2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3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4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5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6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7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8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9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10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11 . Competitor site is not Matches. </a:t>
            </a:r>
          </a:p>
          <a:p>
            <a:pPr marL="342900" lvl="0" indent="-342900">
              <a:lnSpc>
                <a:spcPct val="107000"/>
              </a:lnSpc>
              <a:buFont typeface="Wingdings" panose="05000000000000000000" pitchFamily="2" charset="2"/>
              <a:buChar char=""/>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en-US" sz="1800" dirty="0" err="1">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OnPageMetaTwitterDescriptionMatches</a:t>
            </a:r>
            <a:r>
              <a:rPr lang="en-US" sz="2000" dirty="0">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 </a:t>
            </a:r>
            <a:r>
              <a:rPr lang="en-US" sz="1900" dirty="0">
                <a:latin typeface="Bahnschrift Condensed" panose="020B0502040204020203" pitchFamily="34" charset="0"/>
                <a:ea typeface="Times New Roman" panose="02020603050405020304" pitchFamily="18" charset="0"/>
                <a:cs typeface="Calibri" panose="020F0502020204030204" pitchFamily="34" charset="0"/>
              </a:rPr>
              <a:t>is not occur in our landing page, after</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running our code we will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suggest to add word to optimize more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a:extLst>
              <a:ext uri="{FF2B5EF4-FFF2-40B4-BE49-F238E27FC236}">
                <a16:creationId xmlns:a16="http://schemas.microsoft.com/office/drawing/2014/main" id="{B526C159-1A42-41B0-B697-63D825E74F10}"/>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493045" y="6290001"/>
            <a:ext cx="2349910" cy="332659"/>
          </a:xfrm>
          <a:prstGeom prst="rect">
            <a:avLst/>
          </a:prstGeom>
        </p:spPr>
      </p:pic>
    </p:spTree>
    <p:extLst>
      <p:ext uri="{BB962C8B-B14F-4D97-AF65-F5344CB8AC3E}">
        <p14:creationId xmlns:p14="http://schemas.microsoft.com/office/powerpoint/2010/main" val="18951801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a:t>
            </a:r>
            <a:r>
              <a:rPr lang="en-US" sz="1800" b="1" u="sng" dirty="0" err="1">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OnPageMetaTwitterTitleMatches</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a:bodyPr>
          <a:lstStyle/>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 . My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2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3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4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5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6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7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8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9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10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11 . Competitor site is not Matches. </a:t>
            </a:r>
          </a:p>
          <a:p>
            <a:pPr marL="342900" lvl="0" indent="-342900">
              <a:lnSpc>
                <a:spcPct val="107000"/>
              </a:lnSpc>
              <a:buFont typeface="Wingdings" panose="05000000000000000000" pitchFamily="2" charset="2"/>
              <a:buChar char=""/>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en-US" sz="1800" dirty="0" err="1">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OnPageMetaTwitterTitleMatches</a:t>
            </a:r>
            <a:r>
              <a:rPr lang="en-US" sz="2000" dirty="0">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 </a:t>
            </a:r>
            <a:r>
              <a:rPr lang="en-US" sz="1900" dirty="0">
                <a:latin typeface="Bahnschrift Condensed" panose="020B0502040204020203" pitchFamily="34" charset="0"/>
                <a:ea typeface="Times New Roman" panose="02020603050405020304" pitchFamily="18" charset="0"/>
                <a:cs typeface="Calibri" panose="020F0502020204030204" pitchFamily="34" charset="0"/>
              </a:rPr>
              <a:t>is not occur in our landing page, after</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running our code we will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suggest to add word to optimize more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a:extLst>
              <a:ext uri="{FF2B5EF4-FFF2-40B4-BE49-F238E27FC236}">
                <a16:creationId xmlns:a16="http://schemas.microsoft.com/office/drawing/2014/main" id="{CE5398B8-71FD-476F-9494-9006301548E5}"/>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493045" y="6290001"/>
            <a:ext cx="2349910" cy="332659"/>
          </a:xfrm>
          <a:prstGeom prst="rect">
            <a:avLst/>
          </a:prstGeom>
        </p:spPr>
      </p:pic>
    </p:spTree>
    <p:extLst>
      <p:ext uri="{BB962C8B-B14F-4D97-AF65-F5344CB8AC3E}">
        <p14:creationId xmlns:p14="http://schemas.microsoft.com/office/powerpoint/2010/main" val="39105969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a:t>
            </a:r>
            <a:r>
              <a:rPr lang="en-US" sz="1800" b="1" u="sng" dirty="0" err="1">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OnPageASearchTermMatches</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92500" lnSpcReduction="10000"/>
          </a:bodyPr>
          <a:lstStyle/>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 . My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2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3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4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5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6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7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8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9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10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11 . Competitor site is not Matches. </a:t>
            </a:r>
          </a:p>
          <a:p>
            <a:pPr marL="342900" lvl="0" indent="-342900">
              <a:lnSpc>
                <a:spcPct val="107000"/>
              </a:lnSpc>
              <a:buFont typeface="Wingdings" panose="05000000000000000000" pitchFamily="2" charset="2"/>
              <a:buChar char=""/>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p>
          <a:p>
            <a:pPr marL="342900" indent="-342900">
              <a:lnSpc>
                <a:spcPct val="107000"/>
              </a:lnSpc>
              <a:buFont typeface="Wingdings" panose="05000000000000000000" pitchFamily="2" charset="2"/>
              <a:buChar char=""/>
            </a:pP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OnPageASearchTermMatches</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is occur in our landing page. Calculating </a:t>
            </a:r>
            <a:r>
              <a:rPr lang="en-US" sz="1800" dirty="0">
                <a:solidFill>
                  <a:srgbClr val="222222"/>
                </a:solidFill>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0.062which satisfy the algorithm condition. </a:t>
            </a:r>
            <a:r>
              <a:rPr lang="en-US" sz="1600" dirty="0">
                <a:latin typeface="Bahnschrift Condensed" panose="020B0502040204020203" pitchFamily="34" charset="0"/>
                <a:ea typeface="Times New Roman" panose="02020603050405020304" pitchFamily="18" charset="0"/>
                <a:cs typeface="Calibri" panose="020F0502020204030204" pitchFamily="34" charset="0"/>
              </a:rPr>
              <a:t>It is too closer to 0 that means data appears random. </a:t>
            </a:r>
            <a:endParaRPr lang="en-US" sz="1600" dirty="0">
              <a:latin typeface="Bahnschrift Condensed" panose="020B0502040204020203" pitchFamily="34" charset="0"/>
              <a:ea typeface="Calibri" panose="020F0502020204030204" pitchFamily="34" charset="0"/>
              <a:cs typeface="Calibri" panose="020F0502020204030204" pitchFamily="34" charset="0"/>
            </a:endParaRPr>
          </a:p>
          <a:p>
            <a:pPr lvl="0">
              <a:lnSpc>
                <a:spcPct val="107000"/>
              </a:lnSpc>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en-US" sz="1800" dirty="0" err="1">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OnPageASearchTermMatches</a:t>
            </a:r>
            <a:r>
              <a:rPr lang="en-US" sz="2000" dirty="0">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 </a:t>
            </a:r>
            <a:r>
              <a:rPr lang="en-US" sz="1900" dirty="0">
                <a:latin typeface="Bahnschrift Condensed" panose="020B0502040204020203" pitchFamily="34" charset="0"/>
                <a:ea typeface="Times New Roman" panose="02020603050405020304" pitchFamily="18" charset="0"/>
                <a:cs typeface="Calibri" panose="020F0502020204030204" pitchFamily="34" charset="0"/>
              </a:rPr>
              <a:t>is not occur in our landing page, after</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running our code we will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suggest to add word to optimize more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p:cNvPicPr>
            <a:picLocks noChangeAspect="1"/>
          </p:cNvPicPr>
          <p:nvPr/>
        </p:nvPicPr>
        <p:blipFill>
          <a:blip r:embed="rId2"/>
          <a:stretch>
            <a:fillRect/>
          </a:stretch>
        </p:blipFill>
        <p:spPr>
          <a:xfrm>
            <a:off x="2953558" y="5541933"/>
            <a:ext cx="5629275" cy="384415"/>
          </a:xfrm>
          <a:prstGeom prst="rect">
            <a:avLst/>
          </a:prstGeom>
        </p:spPr>
      </p:pic>
      <p:pic>
        <p:nvPicPr>
          <p:cNvPr id="4" name="Picture 3">
            <a:extLst>
              <a:ext uri="{FF2B5EF4-FFF2-40B4-BE49-F238E27FC236}">
                <a16:creationId xmlns:a16="http://schemas.microsoft.com/office/drawing/2014/main" id="{8120BE14-F6FA-4EEE-A06C-E7617C55F81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83213" y="271464"/>
            <a:ext cx="2349910" cy="332659"/>
          </a:xfrm>
          <a:prstGeom prst="rect">
            <a:avLst/>
          </a:prstGeom>
        </p:spPr>
      </p:pic>
    </p:spTree>
    <p:extLst>
      <p:ext uri="{BB962C8B-B14F-4D97-AF65-F5344CB8AC3E}">
        <p14:creationId xmlns:p14="http://schemas.microsoft.com/office/powerpoint/2010/main" val="12549606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a:t>
            </a:r>
            <a:r>
              <a:rPr lang="en-US" sz="1800" b="1" u="sng" dirty="0" err="1">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OnPageAMatches</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92500" lnSpcReduction="10000"/>
          </a:bodyPr>
          <a:lstStyle/>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 . My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2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3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4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5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6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7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8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9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10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11 . Competitor site is not Matches. </a:t>
            </a:r>
          </a:p>
          <a:p>
            <a:pPr marL="342900" lvl="0" indent="-342900">
              <a:lnSpc>
                <a:spcPct val="107000"/>
              </a:lnSpc>
              <a:buFont typeface="Wingdings" panose="05000000000000000000" pitchFamily="2" charset="2"/>
              <a:buChar char=""/>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p>
          <a:p>
            <a:pPr marL="342900" indent="-342900">
              <a:lnSpc>
                <a:spcPct val="107000"/>
              </a:lnSpc>
              <a:buFont typeface="Wingdings" panose="05000000000000000000" pitchFamily="2" charset="2"/>
              <a:buChar char=""/>
            </a:pP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OnPageAMatches</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is occur in our landing page. Calculating </a:t>
            </a:r>
            <a:r>
              <a:rPr lang="en-US" sz="1800" dirty="0">
                <a:solidFill>
                  <a:srgbClr val="222222"/>
                </a:solidFill>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0.062which satisfy the algorithm condition. </a:t>
            </a:r>
            <a:r>
              <a:rPr lang="en-US" sz="1600" dirty="0">
                <a:latin typeface="Bahnschrift Condensed" panose="020B0502040204020203" pitchFamily="34" charset="0"/>
                <a:ea typeface="Times New Roman" panose="02020603050405020304" pitchFamily="18" charset="0"/>
                <a:cs typeface="Calibri" panose="020F0502020204030204" pitchFamily="34" charset="0"/>
              </a:rPr>
              <a:t>It is too closer to 0 that means data appears random. </a:t>
            </a:r>
            <a:endParaRPr lang="en-US" sz="1600" dirty="0">
              <a:latin typeface="Bahnschrift Condensed" panose="020B0502040204020203" pitchFamily="34" charset="0"/>
              <a:ea typeface="Calibri" panose="020F0502020204030204" pitchFamily="34" charset="0"/>
              <a:cs typeface="Calibri" panose="020F0502020204030204" pitchFamily="34" charset="0"/>
            </a:endParaRPr>
          </a:p>
          <a:p>
            <a:pPr lvl="0">
              <a:lnSpc>
                <a:spcPct val="107000"/>
              </a:lnSpc>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en-US" sz="1800" dirty="0" err="1">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OnPageASearchTermMatches</a:t>
            </a:r>
            <a:r>
              <a:rPr lang="en-US" sz="2000" dirty="0">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 </a:t>
            </a:r>
            <a:r>
              <a:rPr lang="en-US" sz="1900" dirty="0">
                <a:latin typeface="Bahnschrift Condensed" panose="020B0502040204020203" pitchFamily="34" charset="0"/>
                <a:ea typeface="Times New Roman" panose="02020603050405020304" pitchFamily="18" charset="0"/>
                <a:cs typeface="Calibri" panose="020F0502020204030204" pitchFamily="34" charset="0"/>
              </a:rPr>
              <a:t>is not occur in our landing page, after</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running our code we will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suggest to add word to optimize more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p:cNvPicPr>
            <a:picLocks noChangeAspect="1"/>
          </p:cNvPicPr>
          <p:nvPr/>
        </p:nvPicPr>
        <p:blipFill>
          <a:blip r:embed="rId2"/>
          <a:stretch>
            <a:fillRect/>
          </a:stretch>
        </p:blipFill>
        <p:spPr>
          <a:xfrm>
            <a:off x="2953558" y="5541933"/>
            <a:ext cx="5629275" cy="384415"/>
          </a:xfrm>
          <a:prstGeom prst="rect">
            <a:avLst/>
          </a:prstGeom>
        </p:spPr>
      </p:pic>
      <p:pic>
        <p:nvPicPr>
          <p:cNvPr id="4" name="Picture 3">
            <a:extLst>
              <a:ext uri="{FF2B5EF4-FFF2-40B4-BE49-F238E27FC236}">
                <a16:creationId xmlns:a16="http://schemas.microsoft.com/office/drawing/2014/main" id="{46557902-E034-490A-B6CA-F2A844F69457}"/>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567431" y="149942"/>
            <a:ext cx="2349910" cy="332659"/>
          </a:xfrm>
          <a:prstGeom prst="rect">
            <a:avLst/>
          </a:prstGeom>
        </p:spPr>
      </p:pic>
    </p:spTree>
    <p:extLst>
      <p:ext uri="{BB962C8B-B14F-4D97-AF65-F5344CB8AC3E}">
        <p14:creationId xmlns:p14="http://schemas.microsoft.com/office/powerpoint/2010/main" val="16869858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a:t>
            </a:r>
            <a:r>
              <a:rPr lang="en-US" sz="1800" b="1" u="sng" dirty="0" err="1">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OnPageBMatches</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92500" lnSpcReduction="10000"/>
          </a:bodyPr>
          <a:lstStyle/>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 . My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2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3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4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5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6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7 . Competitor site is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8 . Competitor site is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9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10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11 . Competitor site is not Matches.</a:t>
            </a:r>
          </a:p>
          <a:p>
            <a:pPr marL="342900" lvl="0" indent="-342900">
              <a:lnSpc>
                <a:spcPct val="107000"/>
              </a:lnSpc>
              <a:buFont typeface="Wingdings" panose="05000000000000000000" pitchFamily="2" charset="2"/>
              <a:buChar char=""/>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p>
          <a:p>
            <a:pPr marL="342900" indent="-342900">
              <a:lnSpc>
                <a:spcPct val="107000"/>
              </a:lnSpc>
              <a:buFont typeface="Wingdings" panose="05000000000000000000" pitchFamily="2" charset="2"/>
              <a:buChar char=""/>
            </a:pP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OnPageBMatches</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is occur in our landing page. Calculating </a:t>
            </a:r>
            <a:r>
              <a:rPr lang="en-US" sz="1800" dirty="0">
                <a:solidFill>
                  <a:srgbClr val="222222"/>
                </a:solidFill>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0which satisfy the algorithm condition. </a:t>
            </a:r>
            <a:r>
              <a:rPr lang="en-US" sz="1600" dirty="0">
                <a:latin typeface="Bahnschrift Condensed" panose="020B0502040204020203" pitchFamily="34" charset="0"/>
                <a:ea typeface="Times New Roman" panose="02020603050405020304" pitchFamily="18" charset="0"/>
                <a:cs typeface="Calibri" panose="020F0502020204030204" pitchFamily="34" charset="0"/>
              </a:rPr>
              <a:t>It is too closer to 0 that means data appears random. </a:t>
            </a:r>
            <a:endParaRPr lang="en-US" sz="1600" dirty="0">
              <a:latin typeface="Bahnschrift Condensed" panose="020B0502040204020203" pitchFamily="34" charset="0"/>
              <a:ea typeface="Calibri" panose="020F0502020204030204" pitchFamily="34" charset="0"/>
              <a:cs typeface="Calibri" panose="020F0502020204030204" pitchFamily="34" charset="0"/>
            </a:endParaRPr>
          </a:p>
          <a:p>
            <a:pPr lvl="0">
              <a:lnSpc>
                <a:spcPct val="107000"/>
              </a:lnSpc>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en-US" sz="1800" dirty="0" err="1">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OnPageBSearchTermMatches</a:t>
            </a:r>
            <a:r>
              <a:rPr lang="en-US" sz="2000" dirty="0">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 </a:t>
            </a:r>
            <a:r>
              <a:rPr lang="en-US" sz="1900" dirty="0">
                <a:latin typeface="Bahnschrift Condensed" panose="020B0502040204020203" pitchFamily="34" charset="0"/>
                <a:ea typeface="Times New Roman" panose="02020603050405020304" pitchFamily="18" charset="0"/>
                <a:cs typeface="Calibri" panose="020F0502020204030204" pitchFamily="34" charset="0"/>
              </a:rPr>
              <a:t>is not occur in our landing page, after</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running our code we will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suggest to add word to optimize more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4" name="Picture 3"/>
          <p:cNvPicPr>
            <a:picLocks noChangeAspect="1"/>
          </p:cNvPicPr>
          <p:nvPr/>
        </p:nvPicPr>
        <p:blipFill>
          <a:blip r:embed="rId2"/>
          <a:stretch>
            <a:fillRect/>
          </a:stretch>
        </p:blipFill>
        <p:spPr>
          <a:xfrm>
            <a:off x="3453890" y="5496465"/>
            <a:ext cx="5629275" cy="378125"/>
          </a:xfrm>
          <a:prstGeom prst="rect">
            <a:avLst/>
          </a:prstGeom>
        </p:spPr>
      </p:pic>
      <p:pic>
        <p:nvPicPr>
          <p:cNvPr id="3" name="Picture 2">
            <a:extLst>
              <a:ext uri="{FF2B5EF4-FFF2-40B4-BE49-F238E27FC236}">
                <a16:creationId xmlns:a16="http://schemas.microsoft.com/office/drawing/2014/main" id="{15D77761-752C-436F-9765-EC4464BBA4C5}"/>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567431" y="271464"/>
            <a:ext cx="2349910" cy="332659"/>
          </a:xfrm>
          <a:prstGeom prst="rect">
            <a:avLst/>
          </a:prstGeom>
        </p:spPr>
      </p:pic>
    </p:spTree>
    <p:extLst>
      <p:ext uri="{BB962C8B-B14F-4D97-AF65-F5344CB8AC3E}">
        <p14:creationId xmlns:p14="http://schemas.microsoft.com/office/powerpoint/2010/main" val="11673629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a:t>
            </a:r>
            <a:r>
              <a:rPr lang="en-US" sz="1800" b="1" u="sng" dirty="0" err="1">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OnPageCiteMatches</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92500" lnSpcReduction="10000"/>
          </a:bodyPr>
          <a:lstStyle/>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1 . My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2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3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4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5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6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7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8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9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10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11 . Competitor site is not Matches.</a:t>
            </a:r>
          </a:p>
          <a:p>
            <a:pPr marL="342900" lvl="0" indent="-342900">
              <a:lnSpc>
                <a:spcPct val="107000"/>
              </a:lnSpc>
              <a:buFont typeface="Wingdings" panose="05000000000000000000" pitchFamily="2" charset="2"/>
              <a:buChar char=""/>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p>
          <a:p>
            <a:pPr marL="342900" indent="-342900">
              <a:lnSpc>
                <a:spcPct val="107000"/>
              </a:lnSpc>
              <a:buFont typeface="Wingdings" panose="05000000000000000000" pitchFamily="2" charset="2"/>
              <a:buChar char=""/>
            </a:pP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OnPageCiteMatches</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is occur in our landing page. Calculating </a:t>
            </a:r>
            <a:r>
              <a:rPr lang="en-US" sz="1800" dirty="0">
                <a:solidFill>
                  <a:srgbClr val="222222"/>
                </a:solidFill>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0which satisfy the algorithm condition. </a:t>
            </a:r>
            <a:r>
              <a:rPr lang="en-US" sz="1600" dirty="0">
                <a:latin typeface="Bahnschrift Condensed" panose="020B0502040204020203" pitchFamily="34" charset="0"/>
                <a:ea typeface="Times New Roman" panose="02020603050405020304" pitchFamily="18" charset="0"/>
                <a:cs typeface="Calibri" panose="020F0502020204030204" pitchFamily="34" charset="0"/>
              </a:rPr>
              <a:t>It is too closer to 0 that means data appears random. </a:t>
            </a:r>
            <a:endParaRPr lang="en-US" sz="1600" dirty="0">
              <a:latin typeface="Bahnschrift Condensed" panose="020B0502040204020203" pitchFamily="34" charset="0"/>
              <a:ea typeface="Calibri" panose="020F0502020204030204" pitchFamily="34" charset="0"/>
              <a:cs typeface="Calibri" panose="020F0502020204030204" pitchFamily="34" charset="0"/>
            </a:endParaRPr>
          </a:p>
          <a:p>
            <a:pPr lvl="0">
              <a:lnSpc>
                <a:spcPct val="107000"/>
              </a:lnSpc>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en-US" sz="1800" dirty="0" err="1">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OnPageCiteMatches</a:t>
            </a:r>
            <a:r>
              <a:rPr lang="en-US" sz="2000" dirty="0">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 </a:t>
            </a:r>
            <a:r>
              <a:rPr lang="en-US" sz="1900" dirty="0">
                <a:latin typeface="Bahnschrift Condensed" panose="020B0502040204020203" pitchFamily="34" charset="0"/>
                <a:ea typeface="Times New Roman" panose="02020603050405020304" pitchFamily="18" charset="0"/>
                <a:cs typeface="Calibri" panose="020F0502020204030204" pitchFamily="34" charset="0"/>
              </a:rPr>
              <a:t>is not occur in our landing page, after</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running our code we will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suggest to add word to optimize more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p:cNvPicPr>
            <a:picLocks noChangeAspect="1"/>
          </p:cNvPicPr>
          <p:nvPr/>
        </p:nvPicPr>
        <p:blipFill>
          <a:blip r:embed="rId2"/>
          <a:stretch>
            <a:fillRect/>
          </a:stretch>
        </p:blipFill>
        <p:spPr>
          <a:xfrm>
            <a:off x="3520027" y="5486669"/>
            <a:ext cx="5324475" cy="293029"/>
          </a:xfrm>
          <a:prstGeom prst="rect">
            <a:avLst/>
          </a:prstGeom>
        </p:spPr>
      </p:pic>
      <p:pic>
        <p:nvPicPr>
          <p:cNvPr id="4" name="Picture 3">
            <a:extLst>
              <a:ext uri="{FF2B5EF4-FFF2-40B4-BE49-F238E27FC236}">
                <a16:creationId xmlns:a16="http://schemas.microsoft.com/office/drawing/2014/main" id="{86A5D585-15CF-4FFC-84D7-1B8F6E9327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73381" y="271464"/>
            <a:ext cx="2349910" cy="332659"/>
          </a:xfrm>
          <a:prstGeom prst="rect">
            <a:avLst/>
          </a:prstGeom>
        </p:spPr>
      </p:pic>
    </p:spTree>
    <p:extLst>
      <p:ext uri="{BB962C8B-B14F-4D97-AF65-F5344CB8AC3E}">
        <p14:creationId xmlns:p14="http://schemas.microsoft.com/office/powerpoint/2010/main" val="26952959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a:t>
            </a:r>
            <a:r>
              <a:rPr lang="en-US" sz="1800" b="1" u="sng" dirty="0" err="1">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OnPageEmMatches</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92500" lnSpcReduction="10000"/>
          </a:bodyPr>
          <a:lstStyle/>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 . My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2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3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4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5 . Competitor site is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6 . Competitor site is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7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8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9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10 . Competitor site is not Matches.</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11 . Competitor site is not Matches.</a:t>
            </a:r>
          </a:p>
          <a:p>
            <a:pPr marL="342900" lvl="0" indent="-342900">
              <a:lnSpc>
                <a:spcPct val="107000"/>
              </a:lnSpc>
              <a:buFont typeface="Wingdings" panose="05000000000000000000" pitchFamily="2" charset="2"/>
              <a:buChar char=""/>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p>
          <a:p>
            <a:pPr marL="342900" indent="-342900">
              <a:lnSpc>
                <a:spcPct val="107000"/>
              </a:lnSpc>
              <a:buFont typeface="Wingdings" panose="05000000000000000000" pitchFamily="2" charset="2"/>
              <a:buChar char=""/>
            </a:pP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OnPageEmMatches</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is occur in our landing page. Calculating </a:t>
            </a:r>
            <a:r>
              <a:rPr lang="en-US" sz="1800" dirty="0">
                <a:solidFill>
                  <a:srgbClr val="222222"/>
                </a:solidFill>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0which satisfy the algorithm condition. </a:t>
            </a:r>
            <a:r>
              <a:rPr lang="en-US" sz="1600" dirty="0">
                <a:latin typeface="Bahnschrift Condensed" panose="020B0502040204020203" pitchFamily="34" charset="0"/>
                <a:ea typeface="Times New Roman" panose="02020603050405020304" pitchFamily="18" charset="0"/>
                <a:cs typeface="Calibri" panose="020F0502020204030204" pitchFamily="34" charset="0"/>
              </a:rPr>
              <a:t>It is too closer to 0 that means data appears random. </a:t>
            </a:r>
            <a:endParaRPr lang="en-US" sz="1600" dirty="0">
              <a:latin typeface="Bahnschrift Condensed" panose="020B0502040204020203" pitchFamily="34" charset="0"/>
              <a:ea typeface="Calibri" panose="020F0502020204030204" pitchFamily="34" charset="0"/>
              <a:cs typeface="Calibri" panose="020F0502020204030204" pitchFamily="34" charset="0"/>
            </a:endParaRPr>
          </a:p>
          <a:p>
            <a:pPr lvl="0">
              <a:lnSpc>
                <a:spcPct val="107000"/>
              </a:lnSpc>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en-US" sz="1800" dirty="0" err="1">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OnPageEmMatches</a:t>
            </a:r>
            <a:r>
              <a:rPr lang="en-US" sz="2000" dirty="0">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 </a:t>
            </a:r>
            <a:r>
              <a:rPr lang="en-US" sz="1900" dirty="0">
                <a:latin typeface="Bahnschrift Condensed" panose="020B0502040204020203" pitchFamily="34" charset="0"/>
                <a:ea typeface="Times New Roman" panose="02020603050405020304" pitchFamily="18" charset="0"/>
                <a:cs typeface="Calibri" panose="020F0502020204030204" pitchFamily="34" charset="0"/>
              </a:rPr>
              <a:t>is not occur in our landing page, after</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running our code we will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suggest to add word to optimize more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4" name="Picture 3"/>
          <p:cNvPicPr>
            <a:picLocks noChangeAspect="1"/>
          </p:cNvPicPr>
          <p:nvPr/>
        </p:nvPicPr>
        <p:blipFill>
          <a:blip r:embed="rId2"/>
          <a:stretch>
            <a:fillRect/>
          </a:stretch>
        </p:blipFill>
        <p:spPr>
          <a:xfrm>
            <a:off x="3464674" y="5433114"/>
            <a:ext cx="5400675" cy="312079"/>
          </a:xfrm>
          <a:prstGeom prst="rect">
            <a:avLst/>
          </a:prstGeom>
        </p:spPr>
      </p:pic>
      <p:pic>
        <p:nvPicPr>
          <p:cNvPr id="3" name="Picture 2">
            <a:extLst>
              <a:ext uri="{FF2B5EF4-FFF2-40B4-BE49-F238E27FC236}">
                <a16:creationId xmlns:a16="http://schemas.microsoft.com/office/drawing/2014/main" id="{3CC817EA-D012-48EF-93B5-AE3B94256C57}"/>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73381" y="271464"/>
            <a:ext cx="2349910" cy="332659"/>
          </a:xfrm>
          <a:prstGeom prst="rect">
            <a:avLst/>
          </a:prstGeom>
        </p:spPr>
      </p:pic>
    </p:spTree>
    <p:extLst>
      <p:ext uri="{BB962C8B-B14F-4D97-AF65-F5344CB8AC3E}">
        <p14:creationId xmlns:p14="http://schemas.microsoft.com/office/powerpoint/2010/main" val="12415046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OnPageH1ExactMatches</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62500" lnSpcReduction="20000"/>
          </a:bodyPr>
          <a:lstStyle/>
          <a:p>
            <a:pPr marL="342900" lvl="0" indent="-342900">
              <a:lnSpc>
                <a:spcPct val="107000"/>
              </a:lnSpc>
              <a:buFont typeface="+mj-lt"/>
              <a:buAutoNum type="arabicPeriod"/>
            </a:pPr>
            <a:r>
              <a:rPr lang="en-US" sz="1800" dirty="0" smtClean="0">
                <a:latin typeface="Bahnschrift Condensed" panose="020B0502040204020203" pitchFamily="34" charset="0"/>
                <a:ea typeface="Times New Roman" panose="02020603050405020304" pitchFamily="18" charset="0"/>
                <a:cs typeface="Calibri" panose="020F0502020204030204" pitchFamily="34" charset="0"/>
              </a:rPr>
              <a:t>H1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not matches for </a:t>
            </a:r>
            <a:r>
              <a:rPr lang="en-US" sz="1800" dirty="0" smtClean="0">
                <a:latin typeface="Bahnschrift Condensed" panose="020B0502040204020203" pitchFamily="34" charset="0"/>
                <a:ea typeface="Times New Roman" panose="02020603050405020304" pitchFamily="18" charset="0"/>
                <a:cs typeface="Calibri" panose="020F0502020204030204" pitchFamily="34" charset="0"/>
              </a:rPr>
              <a:t>C1</a:t>
            </a:r>
            <a:endParaRPr lang="en-US" sz="1800" dirty="0">
              <a:latin typeface="Bahnschrift Condensed" panose="020B0502040204020203" pitchFamily="34" charset="0"/>
              <a:ea typeface="Times New Roman" panose="02020603050405020304" pitchFamily="18" charset="0"/>
              <a:cs typeface="Calibri" panose="020F0502020204030204" pitchFamily="34" charset="0"/>
            </a:endParaRPr>
          </a:p>
          <a:p>
            <a:pPr marL="342900" lvl="0" indent="-342900">
              <a:lnSpc>
                <a:spcPct val="107000"/>
              </a:lnSpc>
              <a:buFont typeface="+mj-lt"/>
              <a:buAutoNum type="arabicPeriod"/>
            </a:pPr>
            <a:endParaRPr lang="en-US" sz="1800" dirty="0">
              <a:latin typeface="Bahnschrift Condensed" panose="020B0502040204020203" pitchFamily="34" charset="0"/>
              <a:ea typeface="Times New Roman" panose="02020603050405020304" pitchFamily="18" charset="0"/>
              <a:cs typeface="Calibri" panose="020F0502020204030204" pitchFamily="34" charset="0"/>
            </a:endParaRPr>
          </a:p>
          <a:p>
            <a:pPr marL="342900" lvl="0" indent="-342900">
              <a:lnSpc>
                <a:spcPct val="107000"/>
              </a:lnSpc>
              <a:buFont typeface="+mj-lt"/>
              <a:buAutoNum type="arabicPeriod"/>
            </a:pPr>
            <a:r>
              <a:rPr lang="en-US" sz="1800" dirty="0" smtClean="0">
                <a:latin typeface="Bahnschrift Condensed" panose="020B0502040204020203" pitchFamily="34" charset="0"/>
                <a:ea typeface="Times New Roman" panose="02020603050405020304" pitchFamily="18" charset="0"/>
                <a:cs typeface="Calibri" panose="020F0502020204030204" pitchFamily="34" charset="0"/>
              </a:rPr>
              <a:t>H1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not matches for </a:t>
            </a:r>
            <a:r>
              <a:rPr lang="en-US" sz="1800" dirty="0" smtClean="0">
                <a:latin typeface="Bahnschrift Condensed" panose="020B0502040204020203" pitchFamily="34" charset="0"/>
                <a:ea typeface="Times New Roman" panose="02020603050405020304" pitchFamily="18" charset="0"/>
                <a:cs typeface="Calibri" panose="020F0502020204030204" pitchFamily="34" charset="0"/>
              </a:rPr>
              <a:t>C2</a:t>
            </a:r>
            <a:endParaRPr lang="en-US" sz="1800" dirty="0">
              <a:latin typeface="Bahnschrift Condensed" panose="020B0502040204020203" pitchFamily="34" charset="0"/>
              <a:ea typeface="Times New Roman" panose="02020603050405020304" pitchFamily="18" charset="0"/>
              <a:cs typeface="Calibri" panose="020F0502020204030204" pitchFamily="34" charset="0"/>
            </a:endParaRPr>
          </a:p>
          <a:p>
            <a:pPr marL="342900" lvl="0" indent="-342900">
              <a:lnSpc>
                <a:spcPct val="107000"/>
              </a:lnSpc>
              <a:buFont typeface="+mj-lt"/>
              <a:buAutoNum type="arabicPeriod"/>
            </a:pPr>
            <a:endParaRPr lang="en-US" sz="1800" dirty="0">
              <a:latin typeface="Bahnschrift Condensed" panose="020B0502040204020203" pitchFamily="34" charset="0"/>
              <a:ea typeface="Times New Roman" panose="02020603050405020304" pitchFamily="18" charset="0"/>
              <a:cs typeface="Calibri" panose="020F0502020204030204" pitchFamily="34" charset="0"/>
            </a:endParaRPr>
          </a:p>
          <a:p>
            <a:pPr marL="342900" lvl="0" indent="-342900">
              <a:lnSpc>
                <a:spcPct val="107000"/>
              </a:lnSpc>
              <a:buFont typeface="+mj-lt"/>
              <a:buAutoNum type="arabicPeriod"/>
            </a:pPr>
            <a:r>
              <a:rPr lang="en-US" sz="1800" dirty="0" smtClean="0">
                <a:latin typeface="Bahnschrift Condensed" panose="020B0502040204020203" pitchFamily="34" charset="0"/>
                <a:ea typeface="Times New Roman" panose="02020603050405020304" pitchFamily="18" charset="0"/>
                <a:cs typeface="Calibri" panose="020F0502020204030204" pitchFamily="34" charset="0"/>
              </a:rPr>
              <a:t>H1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not matches for </a:t>
            </a:r>
            <a:r>
              <a:rPr lang="en-US" sz="1800" dirty="0" smtClean="0">
                <a:latin typeface="Bahnschrift Condensed" panose="020B0502040204020203" pitchFamily="34" charset="0"/>
                <a:ea typeface="Times New Roman" panose="02020603050405020304" pitchFamily="18" charset="0"/>
                <a:cs typeface="Calibri" panose="020F0502020204030204" pitchFamily="34" charset="0"/>
              </a:rPr>
              <a:t>C3</a:t>
            </a:r>
            <a:endParaRPr lang="en-US" sz="1800" dirty="0">
              <a:latin typeface="Bahnschrift Condensed" panose="020B0502040204020203" pitchFamily="34" charset="0"/>
              <a:ea typeface="Times New Roman" panose="02020603050405020304" pitchFamily="18" charset="0"/>
              <a:cs typeface="Calibri" panose="020F0502020204030204" pitchFamily="34" charset="0"/>
            </a:endParaRPr>
          </a:p>
          <a:p>
            <a:pPr marL="342900" lvl="0" indent="-342900">
              <a:lnSpc>
                <a:spcPct val="107000"/>
              </a:lnSpc>
              <a:buFont typeface="+mj-lt"/>
              <a:buAutoNum type="arabicPeriod"/>
            </a:pPr>
            <a:endParaRPr lang="en-US" sz="1800" dirty="0">
              <a:latin typeface="Bahnschrift Condensed" panose="020B0502040204020203" pitchFamily="34" charset="0"/>
              <a:ea typeface="Times New Roman" panose="02020603050405020304" pitchFamily="18" charset="0"/>
              <a:cs typeface="Calibri" panose="020F0502020204030204" pitchFamily="34" charset="0"/>
            </a:endParaRPr>
          </a:p>
          <a:p>
            <a:pPr marL="342900" lvl="0" indent="-342900">
              <a:lnSpc>
                <a:spcPct val="107000"/>
              </a:lnSpc>
              <a:buFont typeface="+mj-lt"/>
              <a:buAutoNum type="arabicPeriod"/>
            </a:pPr>
            <a:r>
              <a:rPr lang="en-US" sz="1800" dirty="0" smtClean="0">
                <a:latin typeface="Bahnschrift Condensed" panose="020B0502040204020203" pitchFamily="34" charset="0"/>
                <a:ea typeface="Times New Roman" panose="02020603050405020304" pitchFamily="18" charset="0"/>
                <a:cs typeface="Calibri" panose="020F0502020204030204" pitchFamily="34" charset="0"/>
              </a:rPr>
              <a:t>H1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not matches for </a:t>
            </a:r>
            <a:r>
              <a:rPr lang="en-US" sz="1800" dirty="0" smtClean="0">
                <a:latin typeface="Bahnschrift Condensed" panose="020B0502040204020203" pitchFamily="34" charset="0"/>
                <a:ea typeface="Times New Roman" panose="02020603050405020304" pitchFamily="18" charset="0"/>
                <a:cs typeface="Calibri" panose="020F0502020204030204" pitchFamily="34" charset="0"/>
              </a:rPr>
              <a:t>C4</a:t>
            </a:r>
            <a:endParaRPr lang="en-US" sz="1800" dirty="0">
              <a:latin typeface="Bahnschrift Condensed" panose="020B0502040204020203" pitchFamily="34" charset="0"/>
              <a:ea typeface="Times New Roman" panose="02020603050405020304" pitchFamily="18" charset="0"/>
              <a:cs typeface="Calibri" panose="020F0502020204030204" pitchFamily="34" charset="0"/>
            </a:endParaRPr>
          </a:p>
          <a:p>
            <a:pPr marL="342900" lvl="0" indent="-342900">
              <a:lnSpc>
                <a:spcPct val="107000"/>
              </a:lnSpc>
              <a:buFont typeface="+mj-lt"/>
              <a:buAutoNum type="arabicPeriod"/>
            </a:pPr>
            <a:endParaRPr lang="en-US" sz="1800" dirty="0">
              <a:latin typeface="Bahnschrift Condensed" panose="020B0502040204020203" pitchFamily="34" charset="0"/>
              <a:ea typeface="Times New Roman" panose="02020603050405020304" pitchFamily="18" charset="0"/>
              <a:cs typeface="Calibri" panose="020F0502020204030204" pitchFamily="34" charset="0"/>
            </a:endParaRPr>
          </a:p>
          <a:p>
            <a:pPr marL="342900" lvl="0" indent="-342900">
              <a:lnSpc>
                <a:spcPct val="107000"/>
              </a:lnSpc>
              <a:buFont typeface="+mj-lt"/>
              <a:buAutoNum type="arabicPeriod"/>
            </a:pPr>
            <a:r>
              <a:rPr lang="en-US" sz="1800" dirty="0" smtClean="0">
                <a:latin typeface="Bahnschrift Condensed" panose="020B0502040204020203" pitchFamily="34" charset="0"/>
                <a:ea typeface="Times New Roman" panose="02020603050405020304" pitchFamily="18" charset="0"/>
                <a:cs typeface="Calibri" panose="020F0502020204030204" pitchFamily="34" charset="0"/>
              </a:rPr>
              <a:t>H1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not matches </a:t>
            </a:r>
            <a:r>
              <a:rPr lang="en-US" sz="1800" dirty="0" smtClean="0">
                <a:latin typeface="Bahnschrift Condensed" panose="020B0502040204020203" pitchFamily="34" charset="0"/>
                <a:ea typeface="Times New Roman" panose="02020603050405020304" pitchFamily="18" charset="0"/>
                <a:cs typeface="Calibri" panose="020F0502020204030204" pitchFamily="34" charset="0"/>
              </a:rPr>
              <a:t>for C5</a:t>
            </a:r>
            <a:endParaRPr lang="en-US" sz="1800" dirty="0">
              <a:latin typeface="Bahnschrift Condensed" panose="020B0502040204020203" pitchFamily="34" charset="0"/>
              <a:ea typeface="Times New Roman" panose="02020603050405020304" pitchFamily="18" charset="0"/>
              <a:cs typeface="Calibri" panose="020F0502020204030204" pitchFamily="34" charset="0"/>
            </a:endParaRPr>
          </a:p>
          <a:p>
            <a:pPr marL="342900" lvl="0" indent="-342900">
              <a:lnSpc>
                <a:spcPct val="107000"/>
              </a:lnSpc>
              <a:buFont typeface="+mj-lt"/>
              <a:buAutoNum type="arabicPeriod"/>
            </a:pPr>
            <a:endParaRPr lang="en-US" sz="1800" dirty="0">
              <a:latin typeface="Bahnschrift Condensed" panose="020B0502040204020203" pitchFamily="34" charset="0"/>
              <a:ea typeface="Times New Roman" panose="02020603050405020304" pitchFamily="18" charset="0"/>
              <a:cs typeface="Calibri" panose="020F0502020204030204" pitchFamily="34" charset="0"/>
            </a:endParaRPr>
          </a:p>
          <a:p>
            <a:pPr marL="342900" lvl="0" indent="-342900">
              <a:lnSpc>
                <a:spcPct val="107000"/>
              </a:lnSpc>
              <a:buFont typeface="+mj-lt"/>
              <a:buAutoNum type="arabicPeriod"/>
            </a:pPr>
            <a:r>
              <a:rPr lang="en-US" sz="1800" dirty="0" smtClean="0">
                <a:latin typeface="Bahnschrift Condensed" panose="020B0502040204020203" pitchFamily="34" charset="0"/>
                <a:ea typeface="Times New Roman" panose="02020603050405020304" pitchFamily="18" charset="0"/>
                <a:cs typeface="Calibri" panose="020F0502020204030204" pitchFamily="34" charset="0"/>
              </a:rPr>
              <a:t>H1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not matches for </a:t>
            </a:r>
            <a:r>
              <a:rPr lang="en-US" sz="1800" dirty="0" smtClean="0">
                <a:latin typeface="Bahnschrift Condensed" panose="020B0502040204020203" pitchFamily="34" charset="0"/>
                <a:ea typeface="Times New Roman" panose="02020603050405020304" pitchFamily="18" charset="0"/>
                <a:cs typeface="Calibri" panose="020F0502020204030204" pitchFamily="34" charset="0"/>
              </a:rPr>
              <a:t>C6</a:t>
            </a:r>
            <a:endParaRPr lang="en-US" sz="1800" dirty="0">
              <a:latin typeface="Bahnschrift Condensed" panose="020B0502040204020203" pitchFamily="34" charset="0"/>
              <a:ea typeface="Times New Roman" panose="02020603050405020304" pitchFamily="18" charset="0"/>
              <a:cs typeface="Calibri" panose="020F0502020204030204" pitchFamily="34" charset="0"/>
            </a:endParaRPr>
          </a:p>
          <a:p>
            <a:pPr marL="342900" lvl="0" indent="-342900">
              <a:lnSpc>
                <a:spcPct val="107000"/>
              </a:lnSpc>
              <a:buFont typeface="+mj-lt"/>
              <a:buAutoNum type="arabicPeriod"/>
            </a:pPr>
            <a:endParaRPr lang="en-US" sz="1800" dirty="0">
              <a:latin typeface="Bahnschrift Condensed" panose="020B0502040204020203" pitchFamily="34" charset="0"/>
              <a:ea typeface="Times New Roman" panose="02020603050405020304" pitchFamily="18" charset="0"/>
              <a:cs typeface="Calibri" panose="020F0502020204030204" pitchFamily="34" charset="0"/>
            </a:endParaRPr>
          </a:p>
          <a:p>
            <a:pPr marL="342900" lvl="0" indent="-342900">
              <a:lnSpc>
                <a:spcPct val="107000"/>
              </a:lnSpc>
              <a:buFont typeface="+mj-lt"/>
              <a:buAutoNum type="arabicPeriod"/>
            </a:pPr>
            <a:r>
              <a:rPr lang="en-US" sz="1800" dirty="0" smtClean="0">
                <a:latin typeface="Bahnschrift Condensed" panose="020B0502040204020203" pitchFamily="34" charset="0"/>
                <a:ea typeface="Times New Roman" panose="02020603050405020304" pitchFamily="18" charset="0"/>
                <a:cs typeface="Calibri" panose="020F0502020204030204" pitchFamily="34" charset="0"/>
              </a:rPr>
              <a:t>H1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not matches for </a:t>
            </a:r>
            <a:r>
              <a:rPr lang="en-US" sz="1800" dirty="0" smtClean="0">
                <a:latin typeface="Bahnschrift Condensed" panose="020B0502040204020203" pitchFamily="34" charset="0"/>
                <a:ea typeface="Times New Roman" panose="02020603050405020304" pitchFamily="18" charset="0"/>
                <a:cs typeface="Calibri" panose="020F0502020204030204" pitchFamily="34" charset="0"/>
              </a:rPr>
              <a:t>C7</a:t>
            </a:r>
            <a:endParaRPr lang="en-US" sz="1800" dirty="0">
              <a:latin typeface="Bahnschrift Condensed" panose="020B0502040204020203" pitchFamily="34" charset="0"/>
              <a:ea typeface="Times New Roman" panose="02020603050405020304" pitchFamily="18" charset="0"/>
              <a:cs typeface="Calibri" panose="020F0502020204030204" pitchFamily="34" charset="0"/>
            </a:endParaRPr>
          </a:p>
          <a:p>
            <a:pPr marL="342900" lvl="0" indent="-342900">
              <a:lnSpc>
                <a:spcPct val="107000"/>
              </a:lnSpc>
              <a:buFont typeface="+mj-lt"/>
              <a:buAutoNum type="arabicPeriod"/>
            </a:pPr>
            <a:endParaRPr lang="en-US" sz="1800" dirty="0">
              <a:latin typeface="Bahnschrift Condensed" panose="020B0502040204020203" pitchFamily="34" charset="0"/>
              <a:ea typeface="Times New Roman" panose="02020603050405020304" pitchFamily="18" charset="0"/>
              <a:cs typeface="Calibri" panose="020F0502020204030204" pitchFamily="34" charset="0"/>
            </a:endParaRPr>
          </a:p>
          <a:p>
            <a:pPr marL="342900" lvl="0" indent="-342900">
              <a:lnSpc>
                <a:spcPct val="107000"/>
              </a:lnSpc>
              <a:buFont typeface="+mj-lt"/>
              <a:buAutoNum type="arabicPeriod"/>
            </a:pPr>
            <a:r>
              <a:rPr lang="en-US" sz="1800" dirty="0" smtClean="0">
                <a:latin typeface="Bahnschrift Condensed" panose="020B0502040204020203" pitchFamily="34" charset="0"/>
                <a:ea typeface="Times New Roman" panose="02020603050405020304" pitchFamily="18" charset="0"/>
                <a:cs typeface="Calibri" panose="020F0502020204030204" pitchFamily="34" charset="0"/>
              </a:rPr>
              <a:t>H1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not matches for </a:t>
            </a:r>
            <a:r>
              <a:rPr lang="en-US" sz="1800" dirty="0" smtClean="0">
                <a:latin typeface="Bahnschrift Condensed" panose="020B0502040204020203" pitchFamily="34" charset="0"/>
                <a:ea typeface="Times New Roman" panose="02020603050405020304" pitchFamily="18" charset="0"/>
                <a:cs typeface="Calibri" panose="020F0502020204030204" pitchFamily="34" charset="0"/>
              </a:rPr>
              <a:t>C8</a:t>
            </a:r>
            <a:endParaRPr lang="en-US" sz="1800" dirty="0">
              <a:latin typeface="Bahnschrift Condensed" panose="020B0502040204020203" pitchFamily="34" charset="0"/>
              <a:ea typeface="Times New Roman" panose="02020603050405020304" pitchFamily="18" charset="0"/>
              <a:cs typeface="Calibri" panose="020F0502020204030204" pitchFamily="34" charset="0"/>
            </a:endParaRPr>
          </a:p>
          <a:p>
            <a:pPr marL="342900" lvl="0" indent="-342900">
              <a:lnSpc>
                <a:spcPct val="107000"/>
              </a:lnSpc>
              <a:buFont typeface="+mj-lt"/>
              <a:buAutoNum type="arabicPeriod"/>
            </a:pPr>
            <a:endParaRPr lang="en-US" sz="1800" dirty="0">
              <a:latin typeface="Bahnschrift Condensed" panose="020B0502040204020203" pitchFamily="34" charset="0"/>
              <a:ea typeface="Times New Roman" panose="02020603050405020304" pitchFamily="18" charset="0"/>
              <a:cs typeface="Calibri" panose="020F0502020204030204" pitchFamily="34" charset="0"/>
            </a:endParaRPr>
          </a:p>
          <a:p>
            <a:pPr marL="342900" lvl="0" indent="-342900">
              <a:lnSpc>
                <a:spcPct val="107000"/>
              </a:lnSpc>
              <a:buFont typeface="+mj-lt"/>
              <a:buAutoNum type="arabicPeriod"/>
            </a:pPr>
            <a:r>
              <a:rPr lang="en-US" sz="1800" dirty="0" smtClean="0">
                <a:latin typeface="Bahnschrift Condensed" panose="020B0502040204020203" pitchFamily="34" charset="0"/>
                <a:ea typeface="Times New Roman" panose="02020603050405020304" pitchFamily="18" charset="0"/>
                <a:cs typeface="Calibri" panose="020F0502020204030204" pitchFamily="34" charset="0"/>
              </a:rPr>
              <a:t>H1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not matches for </a:t>
            </a:r>
            <a:r>
              <a:rPr lang="en-US" sz="1800" dirty="0" smtClean="0">
                <a:latin typeface="Bahnschrift Condensed" panose="020B0502040204020203" pitchFamily="34" charset="0"/>
                <a:ea typeface="Times New Roman" panose="02020603050405020304" pitchFamily="18" charset="0"/>
                <a:cs typeface="Calibri" panose="020F0502020204030204" pitchFamily="34" charset="0"/>
              </a:rPr>
              <a:t>C9</a:t>
            </a:r>
            <a:endParaRPr lang="en-US" sz="1800" dirty="0">
              <a:latin typeface="Bahnschrift Condensed" panose="020B0502040204020203" pitchFamily="34" charset="0"/>
              <a:ea typeface="Times New Roman" panose="02020603050405020304" pitchFamily="18" charset="0"/>
              <a:cs typeface="Calibri" panose="020F0502020204030204" pitchFamily="34" charset="0"/>
            </a:endParaRPr>
          </a:p>
          <a:p>
            <a:pPr marL="342900" lvl="0" indent="-342900">
              <a:lnSpc>
                <a:spcPct val="107000"/>
              </a:lnSpc>
              <a:buFont typeface="+mj-lt"/>
              <a:buAutoNum type="arabicPeriod"/>
            </a:pPr>
            <a:endParaRPr lang="en-US" sz="1800" dirty="0">
              <a:latin typeface="Bahnschrift Condensed" panose="020B0502040204020203" pitchFamily="34" charset="0"/>
              <a:ea typeface="Times New Roman" panose="02020603050405020304" pitchFamily="18" charset="0"/>
              <a:cs typeface="Calibri" panose="020F0502020204030204" pitchFamily="34" charset="0"/>
            </a:endParaRPr>
          </a:p>
          <a:p>
            <a:pPr marL="342900" lvl="0" indent="-342900">
              <a:lnSpc>
                <a:spcPct val="107000"/>
              </a:lnSpc>
              <a:buFont typeface="+mj-lt"/>
              <a:buAutoNum type="arabicPeriod"/>
            </a:pPr>
            <a:r>
              <a:rPr lang="en-US" sz="1800" dirty="0" smtClean="0">
                <a:latin typeface="Bahnschrift Condensed" panose="020B0502040204020203" pitchFamily="34" charset="0"/>
                <a:ea typeface="Times New Roman" panose="02020603050405020304" pitchFamily="18" charset="0"/>
                <a:cs typeface="Calibri" panose="020F0502020204030204" pitchFamily="34" charset="0"/>
              </a:rPr>
              <a:t>H1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not matches for </a:t>
            </a:r>
            <a:r>
              <a:rPr lang="en-US" sz="1800" dirty="0" smtClean="0">
                <a:latin typeface="Bahnschrift Condensed" panose="020B0502040204020203" pitchFamily="34" charset="0"/>
                <a:ea typeface="Times New Roman" panose="02020603050405020304" pitchFamily="18" charset="0"/>
                <a:cs typeface="Calibri" panose="020F0502020204030204" pitchFamily="34" charset="0"/>
              </a:rPr>
              <a:t>C10</a:t>
            </a:r>
            <a:endParaRPr lang="en-US" sz="1800" dirty="0">
              <a:latin typeface="Bahnschrift Condensed" panose="020B0502040204020203" pitchFamily="34" charset="0"/>
              <a:ea typeface="Times New Roman" panose="02020603050405020304" pitchFamily="18" charset="0"/>
              <a:cs typeface="Calibri" panose="020F0502020204030204" pitchFamily="34" charset="0"/>
            </a:endParaRPr>
          </a:p>
          <a:p>
            <a:pPr marL="342900" lvl="0" indent="-342900">
              <a:lnSpc>
                <a:spcPct val="107000"/>
              </a:lnSpc>
              <a:buFont typeface="Wingdings" panose="05000000000000000000" pitchFamily="2" charset="2"/>
              <a:buChar char=""/>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p>
          <a:p>
            <a:pPr marL="34290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OnPageH1ExactMatches is occur in our landing page. Calculating </a:t>
            </a:r>
            <a:r>
              <a:rPr lang="en-US" sz="1800" dirty="0">
                <a:solidFill>
                  <a:srgbClr val="222222"/>
                </a:solidFill>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0which satisfy the algorithm condition. </a:t>
            </a:r>
            <a:r>
              <a:rPr lang="en-US" sz="1600" dirty="0">
                <a:latin typeface="Bahnschrift Condensed" panose="020B0502040204020203" pitchFamily="34" charset="0"/>
                <a:ea typeface="Times New Roman" panose="02020603050405020304" pitchFamily="18" charset="0"/>
                <a:cs typeface="Calibri" panose="020F0502020204030204" pitchFamily="34" charset="0"/>
              </a:rPr>
              <a:t>It is too closer to 0 that means data appears random. </a:t>
            </a:r>
            <a:endParaRPr lang="en-US" sz="1600" dirty="0">
              <a:latin typeface="Bahnschrift Condensed" panose="020B0502040204020203" pitchFamily="34" charset="0"/>
              <a:ea typeface="Calibri" panose="020F0502020204030204" pitchFamily="34" charset="0"/>
              <a:cs typeface="Calibri" panose="020F0502020204030204" pitchFamily="34" charset="0"/>
            </a:endParaRPr>
          </a:p>
          <a:p>
            <a:pPr lvl="0">
              <a:lnSpc>
                <a:spcPct val="107000"/>
              </a:lnSpc>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en-US" sz="1800" dirty="0">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OnPageH1ExactMatches</a:t>
            </a:r>
            <a:r>
              <a:rPr lang="en-US" sz="2000" dirty="0">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 </a:t>
            </a:r>
            <a:r>
              <a:rPr lang="en-US" sz="1900" dirty="0">
                <a:latin typeface="Bahnschrift Condensed" panose="020B0502040204020203" pitchFamily="34" charset="0"/>
                <a:ea typeface="Times New Roman" panose="02020603050405020304" pitchFamily="18" charset="0"/>
                <a:cs typeface="Calibri" panose="020F0502020204030204" pitchFamily="34" charset="0"/>
              </a:rPr>
              <a:t>is not occur in our landing page, after</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running our code we will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suggest to add word to optimize more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4" name="Picture 3"/>
          <p:cNvPicPr>
            <a:picLocks noChangeAspect="1"/>
          </p:cNvPicPr>
          <p:nvPr/>
        </p:nvPicPr>
        <p:blipFill>
          <a:blip r:embed="rId2"/>
          <a:stretch>
            <a:fillRect/>
          </a:stretch>
        </p:blipFill>
        <p:spPr>
          <a:xfrm>
            <a:off x="3438795" y="6080095"/>
            <a:ext cx="5400675" cy="208561"/>
          </a:xfrm>
          <a:prstGeom prst="rect">
            <a:avLst/>
          </a:prstGeom>
        </p:spPr>
      </p:pic>
      <p:pic>
        <p:nvPicPr>
          <p:cNvPr id="3" name="Picture 2">
            <a:extLst>
              <a:ext uri="{FF2B5EF4-FFF2-40B4-BE49-F238E27FC236}">
                <a16:creationId xmlns:a16="http://schemas.microsoft.com/office/drawing/2014/main" id="{790197E6-25F6-4DCB-95FF-8E4DB5211505}"/>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73381" y="271464"/>
            <a:ext cx="2349910" cy="332659"/>
          </a:xfrm>
          <a:prstGeom prst="rect">
            <a:avLst/>
          </a:prstGeom>
        </p:spPr>
      </p:pic>
    </p:spTree>
    <p:extLst>
      <p:ext uri="{BB962C8B-B14F-4D97-AF65-F5344CB8AC3E}">
        <p14:creationId xmlns:p14="http://schemas.microsoft.com/office/powerpoint/2010/main" val="1114426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07736" y="635681"/>
            <a:ext cx="10515600" cy="558799"/>
          </a:xfrm>
        </p:spPr>
        <p:txBody>
          <a:bodyPr>
            <a:normAutofit fontScale="90000"/>
          </a:bodyPr>
          <a:lstStyle/>
          <a:p>
            <a:pPr algn="l"/>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H1 tag:</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207736" y="438377"/>
            <a:ext cx="12085864" cy="6049509"/>
          </a:xfrm>
        </p:spPr>
        <p:txBody>
          <a:bodyPr>
            <a:normAutofit fontScale="77500" lnSpcReduction="20000"/>
          </a:bodyPr>
          <a:lstStyle/>
          <a:p>
            <a:pPr marL="342900" lvl="0" indent="-342900">
              <a:lnSpc>
                <a:spcPct val="107000"/>
              </a:lnSpc>
              <a:buFont typeface="Wingdings" panose="05000000000000000000" pitchFamily="2" charset="2"/>
              <a:buChar char=""/>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H1 tag is present for MY site =   2</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H1 tag is present for Competitor site =  2</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H1 tag is present for Competitor site =  1</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H1 tag is present for Competitor site =  1</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H1 tag is present for Competitor site =  1</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H1 tag is present for Competitor site =  1</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H1 tag is present for Competitor site =  2</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H1 tag is present for Competitor site =  1</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H1 tag is present for Competitor site =  4</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H1 tag is present for Competitor site =  2</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H1 tag is present for Competitor site =  3</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Mean value of competitors: 1.8 (2)</a:t>
            </a:r>
          </a:p>
          <a:p>
            <a:pPr>
              <a:lnSpc>
                <a:spcPct val="107000"/>
              </a:lnSpc>
              <a:spcAft>
                <a:spcPts val="800"/>
              </a:spcAft>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H1 tag is occur in our landing page 2 times. Calculating </a:t>
            </a:r>
            <a:r>
              <a:rPr lang="en-US" sz="1800" dirty="0">
                <a:solidFill>
                  <a:srgbClr val="222222"/>
                </a:solidFill>
                <a:effectLst/>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-0.002 which satisfy the algorithm condition. It is too closer to 0 that means data appears random.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After running our code we can how many time H1 use. As per SEO rule every webpage must have only one h1 tag. More than one H1 is the against of SEO rule.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So we need to </a:t>
            </a:r>
            <a:r>
              <a:rPr lang="en-US" sz="1800" dirty="0">
                <a:effectLst/>
                <a:highlight>
                  <a:srgbClr val="FFFF00"/>
                </a:highlight>
                <a:latin typeface="Bahnschrift Condensed" panose="020B0502040204020203" pitchFamily="34" charset="0"/>
                <a:ea typeface="Times New Roman" panose="02020603050405020304" pitchFamily="18" charset="0"/>
                <a:cs typeface="Calibri" panose="020F0502020204030204" pitchFamily="34" charset="0"/>
              </a:rPr>
              <a:t>omit more than one h1 tag</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for our landing page.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7" name="Picture 6">
            <a:extLst>
              <a:ext uri="{FF2B5EF4-FFF2-40B4-BE49-F238E27FC236}">
                <a16:creationId xmlns:a16="http://schemas.microsoft.com/office/drawing/2014/main" id="{F137167F-ADB8-4B9E-9329-E36F28EDDE26}"/>
              </a:ext>
            </a:extLst>
          </p:cNvPr>
          <p:cNvPicPr/>
          <p:nvPr/>
        </p:nvPicPr>
        <p:blipFill>
          <a:blip r:embed="rId2"/>
          <a:stretch>
            <a:fillRect/>
          </a:stretch>
        </p:blipFill>
        <p:spPr>
          <a:xfrm>
            <a:off x="2137228" y="6299291"/>
            <a:ext cx="7717971" cy="518795"/>
          </a:xfrm>
          <a:prstGeom prst="rect">
            <a:avLst/>
          </a:prstGeom>
        </p:spPr>
      </p:pic>
      <p:pic>
        <p:nvPicPr>
          <p:cNvPr id="3" name="Picture 2">
            <a:extLst>
              <a:ext uri="{FF2B5EF4-FFF2-40B4-BE49-F238E27FC236}">
                <a16:creationId xmlns:a16="http://schemas.microsoft.com/office/drawing/2014/main" id="{9002FFFA-90CF-4376-A936-B4B3A3319250}"/>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634354" y="272047"/>
            <a:ext cx="2349910" cy="332659"/>
          </a:xfrm>
          <a:prstGeom prst="rect">
            <a:avLst/>
          </a:prstGeom>
        </p:spPr>
      </p:pic>
    </p:spTree>
    <p:extLst>
      <p:ext uri="{BB962C8B-B14F-4D97-AF65-F5344CB8AC3E}">
        <p14:creationId xmlns:p14="http://schemas.microsoft.com/office/powerpoint/2010/main" val="358514749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OnPageH1ExactSearchTermMatches</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62500" lnSpcReduction="20000"/>
          </a:bodyPr>
          <a:lstStyle/>
          <a:p>
            <a:pPr marL="342900" lvl="0" indent="-342900">
              <a:lnSpc>
                <a:spcPct val="107000"/>
              </a:lnSpc>
              <a:buFont typeface="+mj-lt"/>
              <a:buAutoNum type="arabicPeriod"/>
            </a:pPr>
            <a:r>
              <a:rPr lang="en-US" sz="1800" dirty="0">
                <a:latin typeface="Bahnschrift Condensed" panose="020B0502040204020203" pitchFamily="34" charset="0"/>
                <a:ea typeface="Times New Roman" panose="02020603050405020304" pitchFamily="18" charset="0"/>
                <a:cs typeface="Calibri" panose="020F0502020204030204" pitchFamily="34" charset="0"/>
              </a:rPr>
              <a:t>H1 not matches for C1</a:t>
            </a:r>
          </a:p>
          <a:p>
            <a:pPr marL="342900" lvl="0" indent="-342900">
              <a:lnSpc>
                <a:spcPct val="107000"/>
              </a:lnSpc>
              <a:buFont typeface="+mj-lt"/>
              <a:buAutoNum type="arabicPeriod"/>
            </a:pPr>
            <a:endParaRPr lang="en-US" sz="1800" dirty="0">
              <a:latin typeface="Bahnschrift Condensed" panose="020B0502040204020203" pitchFamily="34" charset="0"/>
              <a:ea typeface="Times New Roman" panose="02020603050405020304" pitchFamily="18" charset="0"/>
              <a:cs typeface="Calibri" panose="020F0502020204030204" pitchFamily="34" charset="0"/>
            </a:endParaRPr>
          </a:p>
          <a:p>
            <a:pPr marL="342900" lvl="0" indent="-342900">
              <a:lnSpc>
                <a:spcPct val="107000"/>
              </a:lnSpc>
              <a:buFont typeface="+mj-lt"/>
              <a:buAutoNum type="arabicPeriod"/>
            </a:pPr>
            <a:r>
              <a:rPr lang="en-US" sz="1800" dirty="0">
                <a:latin typeface="Bahnschrift Condensed" panose="020B0502040204020203" pitchFamily="34" charset="0"/>
                <a:ea typeface="Times New Roman" panose="02020603050405020304" pitchFamily="18" charset="0"/>
                <a:cs typeface="Calibri" panose="020F0502020204030204" pitchFamily="34" charset="0"/>
              </a:rPr>
              <a:t>H1 not matches for C2</a:t>
            </a:r>
          </a:p>
          <a:p>
            <a:pPr marL="342900" lvl="0" indent="-342900">
              <a:lnSpc>
                <a:spcPct val="107000"/>
              </a:lnSpc>
              <a:buFont typeface="+mj-lt"/>
              <a:buAutoNum type="arabicPeriod"/>
            </a:pPr>
            <a:endParaRPr lang="en-US" sz="1800" dirty="0">
              <a:latin typeface="Bahnschrift Condensed" panose="020B0502040204020203" pitchFamily="34" charset="0"/>
              <a:ea typeface="Times New Roman" panose="02020603050405020304" pitchFamily="18" charset="0"/>
              <a:cs typeface="Calibri" panose="020F0502020204030204" pitchFamily="34" charset="0"/>
            </a:endParaRPr>
          </a:p>
          <a:p>
            <a:pPr marL="342900" lvl="0" indent="-342900">
              <a:lnSpc>
                <a:spcPct val="107000"/>
              </a:lnSpc>
              <a:buFont typeface="+mj-lt"/>
              <a:buAutoNum type="arabicPeriod"/>
            </a:pPr>
            <a:r>
              <a:rPr lang="en-US" sz="1800" dirty="0">
                <a:latin typeface="Bahnschrift Condensed" panose="020B0502040204020203" pitchFamily="34" charset="0"/>
                <a:ea typeface="Times New Roman" panose="02020603050405020304" pitchFamily="18" charset="0"/>
                <a:cs typeface="Calibri" panose="020F0502020204030204" pitchFamily="34" charset="0"/>
              </a:rPr>
              <a:t>H1 not matches for C3</a:t>
            </a:r>
          </a:p>
          <a:p>
            <a:pPr marL="342900" lvl="0" indent="-342900">
              <a:lnSpc>
                <a:spcPct val="107000"/>
              </a:lnSpc>
              <a:buFont typeface="+mj-lt"/>
              <a:buAutoNum type="arabicPeriod"/>
            </a:pPr>
            <a:endParaRPr lang="en-US" sz="1800" dirty="0">
              <a:latin typeface="Bahnschrift Condensed" panose="020B0502040204020203" pitchFamily="34" charset="0"/>
              <a:ea typeface="Times New Roman" panose="02020603050405020304" pitchFamily="18" charset="0"/>
              <a:cs typeface="Calibri" panose="020F0502020204030204" pitchFamily="34" charset="0"/>
            </a:endParaRPr>
          </a:p>
          <a:p>
            <a:pPr marL="342900" lvl="0" indent="-342900">
              <a:lnSpc>
                <a:spcPct val="107000"/>
              </a:lnSpc>
              <a:buFont typeface="+mj-lt"/>
              <a:buAutoNum type="arabicPeriod"/>
            </a:pPr>
            <a:r>
              <a:rPr lang="en-US" sz="1800" dirty="0">
                <a:latin typeface="Bahnschrift Condensed" panose="020B0502040204020203" pitchFamily="34" charset="0"/>
                <a:ea typeface="Times New Roman" panose="02020603050405020304" pitchFamily="18" charset="0"/>
                <a:cs typeface="Calibri" panose="020F0502020204030204" pitchFamily="34" charset="0"/>
              </a:rPr>
              <a:t>H1 not matches for C4</a:t>
            </a:r>
          </a:p>
          <a:p>
            <a:pPr marL="342900" lvl="0" indent="-342900">
              <a:lnSpc>
                <a:spcPct val="107000"/>
              </a:lnSpc>
              <a:buFont typeface="+mj-lt"/>
              <a:buAutoNum type="arabicPeriod"/>
            </a:pPr>
            <a:endParaRPr lang="en-US" sz="1800" dirty="0">
              <a:latin typeface="Bahnschrift Condensed" panose="020B0502040204020203" pitchFamily="34" charset="0"/>
              <a:ea typeface="Times New Roman" panose="02020603050405020304" pitchFamily="18" charset="0"/>
              <a:cs typeface="Calibri" panose="020F0502020204030204" pitchFamily="34" charset="0"/>
            </a:endParaRPr>
          </a:p>
          <a:p>
            <a:pPr marL="342900" lvl="0" indent="-342900">
              <a:lnSpc>
                <a:spcPct val="107000"/>
              </a:lnSpc>
              <a:buFont typeface="+mj-lt"/>
              <a:buAutoNum type="arabicPeriod"/>
            </a:pPr>
            <a:r>
              <a:rPr lang="en-US" sz="1800" dirty="0">
                <a:latin typeface="Bahnschrift Condensed" panose="020B0502040204020203" pitchFamily="34" charset="0"/>
                <a:ea typeface="Times New Roman" panose="02020603050405020304" pitchFamily="18" charset="0"/>
                <a:cs typeface="Calibri" panose="020F0502020204030204" pitchFamily="34" charset="0"/>
              </a:rPr>
              <a:t>H1 not matches for C5</a:t>
            </a:r>
          </a:p>
          <a:p>
            <a:pPr marL="342900" lvl="0" indent="-342900">
              <a:lnSpc>
                <a:spcPct val="107000"/>
              </a:lnSpc>
              <a:buFont typeface="+mj-lt"/>
              <a:buAutoNum type="arabicPeriod"/>
            </a:pPr>
            <a:endParaRPr lang="en-US" sz="1800" dirty="0">
              <a:latin typeface="Bahnschrift Condensed" panose="020B0502040204020203" pitchFamily="34" charset="0"/>
              <a:ea typeface="Times New Roman" panose="02020603050405020304" pitchFamily="18" charset="0"/>
              <a:cs typeface="Calibri" panose="020F0502020204030204" pitchFamily="34" charset="0"/>
            </a:endParaRPr>
          </a:p>
          <a:p>
            <a:pPr marL="342900" lvl="0" indent="-342900">
              <a:lnSpc>
                <a:spcPct val="107000"/>
              </a:lnSpc>
              <a:buFont typeface="+mj-lt"/>
              <a:buAutoNum type="arabicPeriod"/>
            </a:pPr>
            <a:r>
              <a:rPr lang="en-US" sz="1800" dirty="0">
                <a:latin typeface="Bahnschrift Condensed" panose="020B0502040204020203" pitchFamily="34" charset="0"/>
                <a:ea typeface="Times New Roman" panose="02020603050405020304" pitchFamily="18" charset="0"/>
                <a:cs typeface="Calibri" panose="020F0502020204030204" pitchFamily="34" charset="0"/>
              </a:rPr>
              <a:t>H1 not matches for C6</a:t>
            </a:r>
          </a:p>
          <a:p>
            <a:pPr marL="342900" lvl="0" indent="-342900">
              <a:lnSpc>
                <a:spcPct val="107000"/>
              </a:lnSpc>
              <a:buFont typeface="+mj-lt"/>
              <a:buAutoNum type="arabicPeriod"/>
            </a:pPr>
            <a:endParaRPr lang="en-US" sz="1800" dirty="0">
              <a:latin typeface="Bahnschrift Condensed" panose="020B0502040204020203" pitchFamily="34" charset="0"/>
              <a:ea typeface="Times New Roman" panose="02020603050405020304" pitchFamily="18" charset="0"/>
              <a:cs typeface="Calibri" panose="020F0502020204030204" pitchFamily="34" charset="0"/>
            </a:endParaRPr>
          </a:p>
          <a:p>
            <a:pPr marL="342900" lvl="0" indent="-342900">
              <a:lnSpc>
                <a:spcPct val="107000"/>
              </a:lnSpc>
              <a:buFont typeface="+mj-lt"/>
              <a:buAutoNum type="arabicPeriod"/>
            </a:pPr>
            <a:r>
              <a:rPr lang="en-US" sz="1800" dirty="0">
                <a:latin typeface="Bahnschrift Condensed" panose="020B0502040204020203" pitchFamily="34" charset="0"/>
                <a:ea typeface="Times New Roman" panose="02020603050405020304" pitchFamily="18" charset="0"/>
                <a:cs typeface="Calibri" panose="020F0502020204030204" pitchFamily="34" charset="0"/>
              </a:rPr>
              <a:t>H1 not matches for C7</a:t>
            </a:r>
          </a:p>
          <a:p>
            <a:pPr marL="342900" lvl="0" indent="-342900">
              <a:lnSpc>
                <a:spcPct val="107000"/>
              </a:lnSpc>
              <a:buFont typeface="+mj-lt"/>
              <a:buAutoNum type="arabicPeriod"/>
            </a:pPr>
            <a:endParaRPr lang="en-US" sz="1800" dirty="0">
              <a:latin typeface="Bahnschrift Condensed" panose="020B0502040204020203" pitchFamily="34" charset="0"/>
              <a:ea typeface="Times New Roman" panose="02020603050405020304" pitchFamily="18" charset="0"/>
              <a:cs typeface="Calibri" panose="020F0502020204030204" pitchFamily="34" charset="0"/>
            </a:endParaRPr>
          </a:p>
          <a:p>
            <a:pPr marL="342900" lvl="0" indent="-342900">
              <a:lnSpc>
                <a:spcPct val="107000"/>
              </a:lnSpc>
              <a:buFont typeface="+mj-lt"/>
              <a:buAutoNum type="arabicPeriod"/>
            </a:pPr>
            <a:r>
              <a:rPr lang="en-US" sz="1800" dirty="0">
                <a:latin typeface="Bahnschrift Condensed" panose="020B0502040204020203" pitchFamily="34" charset="0"/>
                <a:ea typeface="Times New Roman" panose="02020603050405020304" pitchFamily="18" charset="0"/>
                <a:cs typeface="Calibri" panose="020F0502020204030204" pitchFamily="34" charset="0"/>
              </a:rPr>
              <a:t>H1 not matches for C8</a:t>
            </a:r>
          </a:p>
          <a:p>
            <a:pPr marL="342900" lvl="0" indent="-342900">
              <a:lnSpc>
                <a:spcPct val="107000"/>
              </a:lnSpc>
              <a:buFont typeface="+mj-lt"/>
              <a:buAutoNum type="arabicPeriod"/>
            </a:pPr>
            <a:endParaRPr lang="en-US" sz="1800" dirty="0">
              <a:latin typeface="Bahnschrift Condensed" panose="020B0502040204020203" pitchFamily="34" charset="0"/>
              <a:ea typeface="Times New Roman" panose="02020603050405020304" pitchFamily="18" charset="0"/>
              <a:cs typeface="Calibri" panose="020F0502020204030204" pitchFamily="34" charset="0"/>
            </a:endParaRPr>
          </a:p>
          <a:p>
            <a:pPr marL="342900" lvl="0" indent="-342900">
              <a:lnSpc>
                <a:spcPct val="107000"/>
              </a:lnSpc>
              <a:buFont typeface="+mj-lt"/>
              <a:buAutoNum type="arabicPeriod"/>
            </a:pPr>
            <a:r>
              <a:rPr lang="en-US" sz="1800" dirty="0">
                <a:latin typeface="Bahnschrift Condensed" panose="020B0502040204020203" pitchFamily="34" charset="0"/>
                <a:ea typeface="Times New Roman" panose="02020603050405020304" pitchFamily="18" charset="0"/>
                <a:cs typeface="Calibri" panose="020F0502020204030204" pitchFamily="34" charset="0"/>
              </a:rPr>
              <a:t>H1 not matches for C9</a:t>
            </a:r>
          </a:p>
          <a:p>
            <a:pPr marL="342900" lvl="0" indent="-342900">
              <a:lnSpc>
                <a:spcPct val="107000"/>
              </a:lnSpc>
              <a:buFont typeface="+mj-lt"/>
              <a:buAutoNum type="arabicPeriod"/>
            </a:pPr>
            <a:endParaRPr lang="en-US" sz="1800" dirty="0">
              <a:latin typeface="Bahnschrift Condensed" panose="020B0502040204020203" pitchFamily="34" charset="0"/>
              <a:ea typeface="Times New Roman" panose="02020603050405020304" pitchFamily="18" charset="0"/>
              <a:cs typeface="Calibri" panose="020F0502020204030204" pitchFamily="34" charset="0"/>
            </a:endParaRPr>
          </a:p>
          <a:p>
            <a:pPr marL="342900" lvl="0" indent="-342900">
              <a:lnSpc>
                <a:spcPct val="107000"/>
              </a:lnSpc>
              <a:buFont typeface="+mj-lt"/>
              <a:buAutoNum type="arabicPeriod"/>
            </a:pPr>
            <a:r>
              <a:rPr lang="en-US" sz="1800" dirty="0">
                <a:latin typeface="Bahnschrift Condensed" panose="020B0502040204020203" pitchFamily="34" charset="0"/>
                <a:ea typeface="Times New Roman" panose="02020603050405020304" pitchFamily="18" charset="0"/>
                <a:cs typeface="Calibri" panose="020F0502020204030204" pitchFamily="34" charset="0"/>
              </a:rPr>
              <a:t>H1 not matches for C10</a:t>
            </a:r>
          </a:p>
          <a:p>
            <a:pPr marL="342900" lvl="0" indent="-342900">
              <a:lnSpc>
                <a:spcPct val="107000"/>
              </a:lnSpc>
              <a:buFont typeface="Wingdings" panose="05000000000000000000" pitchFamily="2" charset="2"/>
              <a:buChar char=""/>
            </a:pPr>
            <a:r>
              <a:rPr lang="en-US" sz="1800" b="1" dirty="0" smtClean="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a:t>
            </a: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observation: </a:t>
            </a:r>
          </a:p>
          <a:p>
            <a:pPr marL="34290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OnPageH1ExactSearchTermMatches is occur in our landing page. Calculating </a:t>
            </a:r>
            <a:r>
              <a:rPr lang="en-US" sz="1800" dirty="0">
                <a:solidFill>
                  <a:srgbClr val="222222"/>
                </a:solidFill>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0which satisfy the algorithm condition. </a:t>
            </a:r>
            <a:r>
              <a:rPr lang="en-US" sz="1600" dirty="0">
                <a:latin typeface="Bahnschrift Condensed" panose="020B0502040204020203" pitchFamily="34" charset="0"/>
                <a:ea typeface="Times New Roman" panose="02020603050405020304" pitchFamily="18" charset="0"/>
                <a:cs typeface="Calibri" panose="020F0502020204030204" pitchFamily="34" charset="0"/>
              </a:rPr>
              <a:t>It is too closer to 0 that means data appears random. </a:t>
            </a:r>
            <a:endParaRPr lang="en-US" sz="1600" dirty="0">
              <a:latin typeface="Bahnschrift Condensed" panose="020B0502040204020203" pitchFamily="34" charset="0"/>
              <a:ea typeface="Calibri" panose="020F0502020204030204" pitchFamily="34" charset="0"/>
              <a:cs typeface="Calibri" panose="020F0502020204030204" pitchFamily="34" charset="0"/>
            </a:endParaRPr>
          </a:p>
          <a:p>
            <a:pPr lvl="0">
              <a:lnSpc>
                <a:spcPct val="107000"/>
              </a:lnSpc>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en-US" sz="1800" dirty="0">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OnPageH1ExactSearchTermMatches</a:t>
            </a:r>
            <a:r>
              <a:rPr lang="en-US" sz="2000" dirty="0">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 </a:t>
            </a:r>
            <a:r>
              <a:rPr lang="en-US" sz="1900" dirty="0">
                <a:latin typeface="Bahnschrift Condensed" panose="020B0502040204020203" pitchFamily="34" charset="0"/>
                <a:ea typeface="Times New Roman" panose="02020603050405020304" pitchFamily="18" charset="0"/>
                <a:cs typeface="Calibri" panose="020F0502020204030204" pitchFamily="34" charset="0"/>
              </a:rPr>
              <a:t>is not occur in our landing page, after</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running our code we will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suggest to add word to optimize more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4" name="Picture 3"/>
          <p:cNvPicPr>
            <a:picLocks noChangeAspect="1"/>
          </p:cNvPicPr>
          <p:nvPr/>
        </p:nvPicPr>
        <p:blipFill>
          <a:blip r:embed="rId2"/>
          <a:stretch>
            <a:fillRect/>
          </a:stretch>
        </p:blipFill>
        <p:spPr>
          <a:xfrm>
            <a:off x="3438795" y="6080095"/>
            <a:ext cx="5400675" cy="208561"/>
          </a:xfrm>
          <a:prstGeom prst="rect">
            <a:avLst/>
          </a:prstGeom>
        </p:spPr>
      </p:pic>
      <p:pic>
        <p:nvPicPr>
          <p:cNvPr id="3" name="Picture 2">
            <a:extLst>
              <a:ext uri="{FF2B5EF4-FFF2-40B4-BE49-F238E27FC236}">
                <a16:creationId xmlns:a16="http://schemas.microsoft.com/office/drawing/2014/main" id="{99D305C7-9D70-4DD2-BF05-9ACFBBA82A3D}"/>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73381" y="271464"/>
            <a:ext cx="2349910" cy="332659"/>
          </a:xfrm>
          <a:prstGeom prst="rect">
            <a:avLst/>
          </a:prstGeom>
        </p:spPr>
      </p:pic>
    </p:spTree>
    <p:extLst>
      <p:ext uri="{BB962C8B-B14F-4D97-AF65-F5344CB8AC3E}">
        <p14:creationId xmlns:p14="http://schemas.microsoft.com/office/powerpoint/2010/main" val="212254542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OnPageH1ToH3ExactMatches</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47500" lnSpcReduction="20000"/>
          </a:bodyPr>
          <a:lstStyle/>
          <a:p>
            <a:pPr marL="342900" lvl="0" indent="-342900">
              <a:lnSpc>
                <a:spcPct val="107000"/>
              </a:lnSpc>
              <a:buFont typeface="Wingdings" panose="05000000000000000000" pitchFamily="2" charset="2"/>
              <a:buChar char=""/>
            </a:pPr>
            <a:r>
              <a:rPr lang="en-US" sz="1800" dirty="0"/>
              <a:t/>
            </a:r>
            <a:br>
              <a:rPr lang="en-US" sz="1800" dirty="0"/>
            </a:br>
            <a:r>
              <a:rPr lang="en-US" sz="1800" dirty="0"/>
              <a:t>1 . There are no exact match keywords in h2 tags in our site.</a:t>
            </a:r>
          </a:p>
          <a:p>
            <a:pPr marL="342900" lvl="0" indent="-342900">
              <a:lnSpc>
                <a:spcPct val="107000"/>
              </a:lnSpc>
              <a:buFont typeface="Wingdings" panose="05000000000000000000" pitchFamily="2" charset="2"/>
              <a:buChar char=""/>
            </a:pPr>
            <a:endParaRPr lang="en-US" sz="1800" dirty="0"/>
          </a:p>
          <a:p>
            <a:pPr marL="342900" lvl="0" indent="-342900">
              <a:lnSpc>
                <a:spcPct val="107000"/>
              </a:lnSpc>
              <a:buFont typeface="Wingdings" panose="05000000000000000000" pitchFamily="2" charset="2"/>
              <a:buChar char=""/>
            </a:pPr>
            <a:r>
              <a:rPr lang="en-US" sz="1800" dirty="0"/>
              <a:t> 2 . There are no exact match keywords in h2 tags in competitor site.</a:t>
            </a:r>
          </a:p>
          <a:p>
            <a:pPr marL="342900" lvl="0" indent="-342900">
              <a:lnSpc>
                <a:spcPct val="107000"/>
              </a:lnSpc>
              <a:buFont typeface="Wingdings" panose="05000000000000000000" pitchFamily="2" charset="2"/>
              <a:buChar char=""/>
            </a:pPr>
            <a:endParaRPr lang="en-US" sz="1800" dirty="0"/>
          </a:p>
          <a:p>
            <a:pPr marL="342900" lvl="0" indent="-342900">
              <a:lnSpc>
                <a:spcPct val="107000"/>
              </a:lnSpc>
              <a:buFont typeface="Wingdings" panose="05000000000000000000" pitchFamily="2" charset="2"/>
              <a:buChar char=""/>
            </a:pPr>
            <a:r>
              <a:rPr lang="en-US" sz="1800" dirty="0"/>
              <a:t> 3 . There are no exact match keywords in h2 tags in competitor site.</a:t>
            </a:r>
          </a:p>
          <a:p>
            <a:pPr marL="342900" lvl="0" indent="-342900">
              <a:lnSpc>
                <a:spcPct val="107000"/>
              </a:lnSpc>
              <a:buFont typeface="Wingdings" panose="05000000000000000000" pitchFamily="2" charset="2"/>
              <a:buChar char=""/>
            </a:pPr>
            <a:endParaRPr lang="en-US" sz="1800" dirty="0"/>
          </a:p>
          <a:p>
            <a:pPr marL="342900" lvl="0" indent="-342900">
              <a:lnSpc>
                <a:spcPct val="107000"/>
              </a:lnSpc>
              <a:buFont typeface="Wingdings" panose="05000000000000000000" pitchFamily="2" charset="2"/>
              <a:buChar char=""/>
            </a:pPr>
            <a:r>
              <a:rPr lang="en-US" sz="1800" dirty="0"/>
              <a:t> 4 . There are no exact match keywords in h2 tags in competitor site.</a:t>
            </a:r>
          </a:p>
          <a:p>
            <a:pPr marL="342900" lvl="0" indent="-342900">
              <a:lnSpc>
                <a:spcPct val="107000"/>
              </a:lnSpc>
              <a:buFont typeface="Wingdings" panose="05000000000000000000" pitchFamily="2" charset="2"/>
              <a:buChar char=""/>
            </a:pPr>
            <a:endParaRPr lang="en-US" sz="1800" dirty="0"/>
          </a:p>
          <a:p>
            <a:pPr marL="342900" lvl="0" indent="-342900">
              <a:lnSpc>
                <a:spcPct val="107000"/>
              </a:lnSpc>
              <a:buFont typeface="Wingdings" panose="05000000000000000000" pitchFamily="2" charset="2"/>
              <a:buChar char=""/>
            </a:pPr>
            <a:r>
              <a:rPr lang="en-US" sz="1800" dirty="0"/>
              <a:t> 5 . There are no exact match keywords in h2 tags in competitor site.</a:t>
            </a:r>
          </a:p>
          <a:p>
            <a:pPr marL="342900" lvl="0" indent="-342900">
              <a:lnSpc>
                <a:spcPct val="107000"/>
              </a:lnSpc>
              <a:buFont typeface="Wingdings" panose="05000000000000000000" pitchFamily="2" charset="2"/>
              <a:buChar char=""/>
            </a:pPr>
            <a:endParaRPr lang="en-US" sz="1800" dirty="0"/>
          </a:p>
          <a:p>
            <a:pPr marL="342900" lvl="0" indent="-342900">
              <a:lnSpc>
                <a:spcPct val="107000"/>
              </a:lnSpc>
              <a:buFont typeface="Wingdings" panose="05000000000000000000" pitchFamily="2" charset="2"/>
              <a:buChar char=""/>
            </a:pPr>
            <a:r>
              <a:rPr lang="en-US" sz="1800" dirty="0"/>
              <a:t> 6 . There are no exact match keywords in h2 tags in competitor site.</a:t>
            </a:r>
          </a:p>
          <a:p>
            <a:pPr marL="342900" lvl="0" indent="-342900">
              <a:lnSpc>
                <a:spcPct val="107000"/>
              </a:lnSpc>
              <a:buFont typeface="Wingdings" panose="05000000000000000000" pitchFamily="2" charset="2"/>
              <a:buChar char=""/>
            </a:pPr>
            <a:endParaRPr lang="en-US" sz="1800" dirty="0"/>
          </a:p>
          <a:p>
            <a:pPr marL="342900" lvl="0" indent="-342900">
              <a:lnSpc>
                <a:spcPct val="107000"/>
              </a:lnSpc>
              <a:buFont typeface="Wingdings" panose="05000000000000000000" pitchFamily="2" charset="2"/>
              <a:buChar char=""/>
            </a:pPr>
            <a:r>
              <a:rPr lang="en-US" sz="1800" dirty="0"/>
              <a:t> 7 . There are no exact match keywords in h2 tags in competitor site.</a:t>
            </a:r>
          </a:p>
          <a:p>
            <a:pPr marL="342900" lvl="0" indent="-342900">
              <a:lnSpc>
                <a:spcPct val="107000"/>
              </a:lnSpc>
              <a:buFont typeface="Wingdings" panose="05000000000000000000" pitchFamily="2" charset="2"/>
              <a:buChar char=""/>
            </a:pPr>
            <a:endParaRPr lang="en-US" sz="1800" dirty="0"/>
          </a:p>
          <a:p>
            <a:pPr marL="342900" lvl="0" indent="-342900">
              <a:lnSpc>
                <a:spcPct val="107000"/>
              </a:lnSpc>
              <a:buFont typeface="Wingdings" panose="05000000000000000000" pitchFamily="2" charset="2"/>
              <a:buChar char=""/>
            </a:pPr>
            <a:r>
              <a:rPr lang="en-US" sz="1800" dirty="0"/>
              <a:t> 8 . There are no exact match keywords in h2 tags in competitor site.</a:t>
            </a:r>
          </a:p>
          <a:p>
            <a:pPr marL="342900" lvl="0" indent="-342900">
              <a:lnSpc>
                <a:spcPct val="107000"/>
              </a:lnSpc>
              <a:buFont typeface="Wingdings" panose="05000000000000000000" pitchFamily="2" charset="2"/>
              <a:buChar char=""/>
            </a:pPr>
            <a:endParaRPr lang="en-US" sz="1800" dirty="0"/>
          </a:p>
          <a:p>
            <a:pPr marL="342900" lvl="0" indent="-342900">
              <a:lnSpc>
                <a:spcPct val="107000"/>
              </a:lnSpc>
              <a:buFont typeface="Wingdings" panose="05000000000000000000" pitchFamily="2" charset="2"/>
              <a:buChar char=""/>
            </a:pPr>
            <a:r>
              <a:rPr lang="en-US" sz="1800" dirty="0"/>
              <a:t> 9 . There are no exact match keywords in h2 tags in competitor site.</a:t>
            </a:r>
          </a:p>
          <a:p>
            <a:pPr marL="342900" lvl="0" indent="-342900">
              <a:lnSpc>
                <a:spcPct val="107000"/>
              </a:lnSpc>
              <a:buFont typeface="Wingdings" panose="05000000000000000000" pitchFamily="2" charset="2"/>
              <a:buChar char=""/>
            </a:pPr>
            <a:endParaRPr lang="en-US" sz="1800" dirty="0"/>
          </a:p>
          <a:p>
            <a:pPr marL="342900" lvl="0" indent="-342900">
              <a:lnSpc>
                <a:spcPct val="107000"/>
              </a:lnSpc>
              <a:buFont typeface="Wingdings" panose="05000000000000000000" pitchFamily="2" charset="2"/>
              <a:buChar char=""/>
            </a:pPr>
            <a:r>
              <a:rPr lang="en-US" sz="1800" dirty="0"/>
              <a:t> 10 . There are no exact match keywords in h2 tags in competitor site.</a:t>
            </a:r>
          </a:p>
          <a:p>
            <a:pPr marL="342900" lvl="0" indent="-342900">
              <a:lnSpc>
                <a:spcPct val="107000"/>
              </a:lnSpc>
              <a:buFont typeface="Wingdings" panose="05000000000000000000" pitchFamily="2" charset="2"/>
              <a:buChar char=""/>
            </a:pPr>
            <a:endParaRPr lang="en-US" sz="1800" dirty="0"/>
          </a:p>
          <a:p>
            <a:pPr marL="342900" lvl="0" indent="-342900">
              <a:lnSpc>
                <a:spcPct val="107000"/>
              </a:lnSpc>
              <a:buFont typeface="Wingdings" panose="05000000000000000000" pitchFamily="2" charset="2"/>
              <a:buChar char=""/>
            </a:pPr>
            <a:r>
              <a:rPr lang="en-US" sz="1800" dirty="0"/>
              <a:t> 11 . There are no exact match keywords in h2 tags in competitor site.</a:t>
            </a:r>
            <a:endParaRPr lang="en-US" sz="1800" dirty="0">
              <a:latin typeface="Bahnschrift Condensed" panose="020B0502040204020203" pitchFamily="34" charset="0"/>
              <a:ea typeface="Times New Roman" panose="02020603050405020304" pitchFamily="18" charset="0"/>
              <a:cs typeface="Calibri" panose="020F0502020204030204" pitchFamily="34" charset="0"/>
            </a:endParaRPr>
          </a:p>
          <a:p>
            <a:pPr marL="342900" lvl="0" indent="-342900">
              <a:lnSpc>
                <a:spcPct val="107000"/>
              </a:lnSpc>
              <a:buFont typeface="Wingdings" panose="05000000000000000000" pitchFamily="2" charset="2"/>
              <a:buChar char=""/>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p>
          <a:p>
            <a:pPr marL="34290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OnPageH1ToH3ExactMatches is occur in our landing page. Calculating </a:t>
            </a:r>
            <a:r>
              <a:rPr lang="en-US" sz="1800" dirty="0">
                <a:solidFill>
                  <a:srgbClr val="222222"/>
                </a:solidFill>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0 which satisfy the algorithm condition. </a:t>
            </a:r>
            <a:r>
              <a:rPr lang="en-US" sz="1600" dirty="0">
                <a:latin typeface="Bahnschrift Condensed" panose="020B0502040204020203" pitchFamily="34" charset="0"/>
                <a:ea typeface="Times New Roman" panose="02020603050405020304" pitchFamily="18" charset="0"/>
                <a:cs typeface="Calibri" panose="020F0502020204030204" pitchFamily="34" charset="0"/>
              </a:rPr>
              <a:t>It is too closer to 0 that means data appears random. </a:t>
            </a:r>
            <a:endParaRPr lang="en-US" sz="1600" dirty="0">
              <a:latin typeface="Bahnschrift Condensed" panose="020B0502040204020203" pitchFamily="34" charset="0"/>
              <a:ea typeface="Calibri" panose="020F0502020204030204" pitchFamily="34" charset="0"/>
              <a:cs typeface="Calibri" panose="020F0502020204030204" pitchFamily="34" charset="0"/>
            </a:endParaRPr>
          </a:p>
          <a:p>
            <a:pPr lvl="0">
              <a:lnSpc>
                <a:spcPct val="107000"/>
              </a:lnSpc>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en-US" sz="1800" dirty="0">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OnPageH1ToH3ExactMatches</a:t>
            </a:r>
            <a:r>
              <a:rPr lang="en-US" sz="2000" dirty="0">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 </a:t>
            </a:r>
            <a:r>
              <a:rPr lang="en-US" sz="1900" dirty="0">
                <a:latin typeface="Bahnschrift Condensed" panose="020B0502040204020203" pitchFamily="34" charset="0"/>
                <a:ea typeface="Times New Roman" panose="02020603050405020304" pitchFamily="18" charset="0"/>
                <a:cs typeface="Calibri" panose="020F0502020204030204" pitchFamily="34" charset="0"/>
              </a:rPr>
              <a:t>is not occur in our landing page, after</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running our code we will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suggest to add word to optimize more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p:cNvPicPr>
            <a:picLocks noChangeAspect="1"/>
          </p:cNvPicPr>
          <p:nvPr/>
        </p:nvPicPr>
        <p:blipFill>
          <a:blip r:embed="rId2"/>
          <a:stretch>
            <a:fillRect/>
          </a:stretch>
        </p:blipFill>
        <p:spPr>
          <a:xfrm>
            <a:off x="3056536" y="6051520"/>
            <a:ext cx="5457825" cy="297522"/>
          </a:xfrm>
          <a:prstGeom prst="rect">
            <a:avLst/>
          </a:prstGeom>
        </p:spPr>
      </p:pic>
      <p:pic>
        <p:nvPicPr>
          <p:cNvPr id="4" name="Picture 3">
            <a:extLst>
              <a:ext uri="{FF2B5EF4-FFF2-40B4-BE49-F238E27FC236}">
                <a16:creationId xmlns:a16="http://schemas.microsoft.com/office/drawing/2014/main" id="{2F5339A0-5B40-4AE0-99AE-9CC997B72FD6}"/>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73381" y="271464"/>
            <a:ext cx="2349910" cy="332659"/>
          </a:xfrm>
          <a:prstGeom prst="rect">
            <a:avLst/>
          </a:prstGeom>
        </p:spPr>
      </p:pic>
    </p:spTree>
    <p:extLst>
      <p:ext uri="{BB962C8B-B14F-4D97-AF65-F5344CB8AC3E}">
        <p14:creationId xmlns:p14="http://schemas.microsoft.com/office/powerpoint/2010/main" val="243499947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a:t>
            </a:r>
            <a:r>
              <a:rPr lang="en-US" sz="1800" b="1" u="sng" dirty="0" err="1">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o</a:t>
            </a:r>
            <a:r>
              <a:rPr lang="en-US" sz="1800" b="1" u="sng" dirty="0" err="1">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nPageHasCanonicalUrl</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 :</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92500" lnSpcReduction="20000"/>
          </a:bodyPr>
          <a:lstStyle/>
          <a:p>
            <a:pPr marL="342900" lvl="0" indent="-342900">
              <a:lnSpc>
                <a:spcPct val="107000"/>
              </a:lnSpc>
              <a:buFont typeface="Wingdings" panose="05000000000000000000" pitchFamily="2" charset="2"/>
              <a:buChar char=""/>
            </a:pPr>
            <a:r>
              <a:rPr lang="en-US" sz="1800" dirty="0"/>
              <a:t/>
            </a:r>
            <a:br>
              <a:rPr lang="en-US" sz="1800" dirty="0"/>
            </a:br>
            <a:r>
              <a:rPr lang="en-US" sz="1800" dirty="0"/>
              <a:t>1 . My site canonical tag is present.</a:t>
            </a:r>
          </a:p>
          <a:p>
            <a:pPr marL="342900" lvl="0" indent="-342900">
              <a:lnSpc>
                <a:spcPct val="107000"/>
              </a:lnSpc>
              <a:buFont typeface="Wingdings" panose="05000000000000000000" pitchFamily="2" charset="2"/>
              <a:buChar char=""/>
            </a:pPr>
            <a:r>
              <a:rPr lang="en-US" sz="1800" dirty="0"/>
              <a:t> 2 . Competitor site canonical tag is present.</a:t>
            </a:r>
          </a:p>
          <a:p>
            <a:pPr marL="342900" lvl="0" indent="-342900">
              <a:lnSpc>
                <a:spcPct val="107000"/>
              </a:lnSpc>
              <a:buFont typeface="Wingdings" panose="05000000000000000000" pitchFamily="2" charset="2"/>
              <a:buChar char=""/>
            </a:pPr>
            <a:r>
              <a:rPr lang="en-US" sz="1800" dirty="0"/>
              <a:t> 3 . Competitor site canonical tag is present.</a:t>
            </a:r>
          </a:p>
          <a:p>
            <a:pPr marL="342900" lvl="0" indent="-342900">
              <a:lnSpc>
                <a:spcPct val="107000"/>
              </a:lnSpc>
              <a:buFont typeface="Wingdings" panose="05000000000000000000" pitchFamily="2" charset="2"/>
              <a:buChar char=""/>
            </a:pPr>
            <a:r>
              <a:rPr lang="en-US" sz="1800" dirty="0"/>
              <a:t> 4 . Competitor site canonical tag is present.</a:t>
            </a:r>
          </a:p>
          <a:p>
            <a:pPr marL="342900" lvl="0" indent="-342900">
              <a:lnSpc>
                <a:spcPct val="107000"/>
              </a:lnSpc>
              <a:buFont typeface="Wingdings" panose="05000000000000000000" pitchFamily="2" charset="2"/>
              <a:buChar char=""/>
            </a:pPr>
            <a:r>
              <a:rPr lang="en-US" sz="1800" dirty="0"/>
              <a:t> 5 . Competitor site canonical tag is present.</a:t>
            </a:r>
          </a:p>
          <a:p>
            <a:pPr marL="342900" lvl="0" indent="-342900">
              <a:lnSpc>
                <a:spcPct val="107000"/>
              </a:lnSpc>
              <a:buFont typeface="Wingdings" panose="05000000000000000000" pitchFamily="2" charset="2"/>
              <a:buChar char=""/>
            </a:pPr>
            <a:r>
              <a:rPr lang="en-US" sz="1800" dirty="0"/>
              <a:t> 6 . Competitor site canonical tag is present.</a:t>
            </a:r>
          </a:p>
          <a:p>
            <a:pPr marL="342900" lvl="0" indent="-342900">
              <a:lnSpc>
                <a:spcPct val="107000"/>
              </a:lnSpc>
              <a:buFont typeface="Wingdings" panose="05000000000000000000" pitchFamily="2" charset="2"/>
              <a:buChar char=""/>
            </a:pPr>
            <a:r>
              <a:rPr lang="en-US" sz="1800" dirty="0"/>
              <a:t> 7 . Competitor canonical tag is not present. </a:t>
            </a:r>
          </a:p>
          <a:p>
            <a:pPr marL="342900" lvl="0" indent="-342900">
              <a:lnSpc>
                <a:spcPct val="107000"/>
              </a:lnSpc>
              <a:buFont typeface="Wingdings" panose="05000000000000000000" pitchFamily="2" charset="2"/>
              <a:buChar char=""/>
            </a:pPr>
            <a:r>
              <a:rPr lang="en-US" sz="1800" dirty="0"/>
              <a:t> 8 . Competitor site canonical tag is present.</a:t>
            </a:r>
          </a:p>
          <a:p>
            <a:pPr marL="342900" lvl="0" indent="-342900">
              <a:lnSpc>
                <a:spcPct val="107000"/>
              </a:lnSpc>
              <a:buFont typeface="Wingdings" panose="05000000000000000000" pitchFamily="2" charset="2"/>
              <a:buChar char=""/>
            </a:pPr>
            <a:r>
              <a:rPr lang="en-US" sz="1800" dirty="0"/>
              <a:t> 9 . Competitor site canonical tag is present.</a:t>
            </a:r>
          </a:p>
          <a:p>
            <a:pPr marL="342900" lvl="0" indent="-342900">
              <a:lnSpc>
                <a:spcPct val="107000"/>
              </a:lnSpc>
              <a:buFont typeface="Wingdings" panose="05000000000000000000" pitchFamily="2" charset="2"/>
              <a:buChar char=""/>
            </a:pPr>
            <a:r>
              <a:rPr lang="en-US" sz="1800" dirty="0"/>
              <a:t> 10 . Competitor site canonical tag is present.</a:t>
            </a:r>
          </a:p>
          <a:p>
            <a:pPr marL="342900" lvl="0" indent="-342900">
              <a:lnSpc>
                <a:spcPct val="107000"/>
              </a:lnSpc>
              <a:buFont typeface="Wingdings" panose="05000000000000000000" pitchFamily="2" charset="2"/>
              <a:buChar char=""/>
            </a:pPr>
            <a:r>
              <a:rPr lang="en-US" sz="1800" dirty="0"/>
              <a:t> 11 . Competitor site canonical tag is present.</a:t>
            </a:r>
          </a:p>
          <a:p>
            <a:pPr marL="342900" lvl="0" indent="-342900">
              <a:lnSpc>
                <a:spcPct val="107000"/>
              </a:lnSpc>
              <a:buFont typeface="Wingdings" panose="05000000000000000000" pitchFamily="2" charset="2"/>
              <a:buChar char=""/>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p>
          <a:p>
            <a:pPr marL="342900" indent="-342900">
              <a:lnSpc>
                <a:spcPct val="107000"/>
              </a:lnSpc>
              <a:buFont typeface="Wingdings" panose="05000000000000000000" pitchFamily="2" charset="2"/>
              <a:buChar char=""/>
            </a:pP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onPageHasCanonicalUrl</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is occur in our landing page. Calculating </a:t>
            </a:r>
            <a:r>
              <a:rPr lang="en-US" sz="1800" dirty="0">
                <a:solidFill>
                  <a:srgbClr val="222222"/>
                </a:solidFill>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-0.001 which satisfy the algorithm condition. </a:t>
            </a:r>
            <a:r>
              <a:rPr lang="en-US" sz="1600" dirty="0">
                <a:latin typeface="Bahnschrift Condensed" panose="020B0502040204020203" pitchFamily="34" charset="0"/>
                <a:ea typeface="Times New Roman" panose="02020603050405020304" pitchFamily="18" charset="0"/>
                <a:cs typeface="Calibri" panose="020F0502020204030204" pitchFamily="34" charset="0"/>
              </a:rPr>
              <a:t>It is too closer to 0 that means data appears random. </a:t>
            </a:r>
            <a:endParaRPr lang="en-US" sz="1600" dirty="0">
              <a:latin typeface="Bahnschrift Condensed" panose="020B0502040204020203" pitchFamily="34" charset="0"/>
              <a:ea typeface="Calibri" panose="020F0502020204030204" pitchFamily="34" charset="0"/>
              <a:cs typeface="Calibri" panose="020F0502020204030204" pitchFamily="34" charset="0"/>
            </a:endParaRPr>
          </a:p>
          <a:p>
            <a:pPr lvl="0">
              <a:lnSpc>
                <a:spcPct val="107000"/>
              </a:lnSpc>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en-US" sz="1800" dirty="0" err="1">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onPageHasCanonicalUrl</a:t>
            </a:r>
            <a:r>
              <a:rPr lang="en-US" sz="2000" dirty="0">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 </a:t>
            </a:r>
            <a:r>
              <a:rPr lang="en-US" sz="1900" dirty="0">
                <a:latin typeface="Bahnschrift Condensed" panose="020B0502040204020203" pitchFamily="34" charset="0"/>
                <a:ea typeface="Times New Roman" panose="02020603050405020304" pitchFamily="18" charset="0"/>
                <a:cs typeface="Calibri" panose="020F0502020204030204" pitchFamily="34" charset="0"/>
              </a:rPr>
              <a:t>in our landing page, after</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running our code we will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suggest to add to optimize more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5" name="Picture 4"/>
          <p:cNvPicPr>
            <a:picLocks noChangeAspect="1"/>
          </p:cNvPicPr>
          <p:nvPr/>
        </p:nvPicPr>
        <p:blipFill>
          <a:blip r:embed="rId2"/>
          <a:stretch>
            <a:fillRect/>
          </a:stretch>
        </p:blipFill>
        <p:spPr>
          <a:xfrm>
            <a:off x="3632350" y="5205771"/>
            <a:ext cx="5686425" cy="530795"/>
          </a:xfrm>
          <a:prstGeom prst="rect">
            <a:avLst/>
          </a:prstGeom>
        </p:spPr>
      </p:pic>
      <p:pic>
        <p:nvPicPr>
          <p:cNvPr id="3" name="Picture 2">
            <a:extLst>
              <a:ext uri="{FF2B5EF4-FFF2-40B4-BE49-F238E27FC236}">
                <a16:creationId xmlns:a16="http://schemas.microsoft.com/office/drawing/2014/main" id="{96E8AA3C-94B5-42EC-BC50-7AC0751DDD18}"/>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73381" y="271464"/>
            <a:ext cx="2349910" cy="332659"/>
          </a:xfrm>
          <a:prstGeom prst="rect">
            <a:avLst/>
          </a:prstGeom>
        </p:spPr>
      </p:pic>
    </p:spTree>
    <p:extLst>
      <p:ext uri="{BB962C8B-B14F-4D97-AF65-F5344CB8AC3E}">
        <p14:creationId xmlns:p14="http://schemas.microsoft.com/office/powerpoint/2010/main" val="159799028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for anchor text </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92500" lnSpcReduction="10000"/>
          </a:bodyPr>
          <a:lstStyle/>
          <a:p>
            <a:pPr marL="342900" lvl="0" indent="-342900">
              <a:lnSpc>
                <a:spcPct val="107000"/>
              </a:lnSpc>
              <a:buFont typeface="Wingdings" panose="05000000000000000000" pitchFamily="2" charset="2"/>
              <a:buChar char=""/>
            </a:pPr>
            <a:r>
              <a:rPr lang="en-US" sz="1800" dirty="0"/>
              <a:t>1 . My site Anchor text is present.</a:t>
            </a:r>
          </a:p>
          <a:p>
            <a:pPr marL="342900" lvl="0" indent="-342900">
              <a:lnSpc>
                <a:spcPct val="107000"/>
              </a:lnSpc>
              <a:buFont typeface="Wingdings" panose="05000000000000000000" pitchFamily="2" charset="2"/>
              <a:buChar char=""/>
            </a:pPr>
            <a:r>
              <a:rPr lang="en-US" sz="1800" dirty="0"/>
              <a:t> 2 . Competitor Anchor text is present.</a:t>
            </a:r>
          </a:p>
          <a:p>
            <a:pPr marL="342900" lvl="0" indent="-342900">
              <a:lnSpc>
                <a:spcPct val="107000"/>
              </a:lnSpc>
              <a:buFont typeface="Wingdings" panose="05000000000000000000" pitchFamily="2" charset="2"/>
              <a:buChar char=""/>
            </a:pPr>
            <a:r>
              <a:rPr lang="en-US" sz="1800" dirty="0"/>
              <a:t> 3 . Competitor Anchor text is present.</a:t>
            </a:r>
          </a:p>
          <a:p>
            <a:pPr marL="342900" lvl="0" indent="-342900">
              <a:lnSpc>
                <a:spcPct val="107000"/>
              </a:lnSpc>
              <a:buFont typeface="Wingdings" panose="05000000000000000000" pitchFamily="2" charset="2"/>
              <a:buChar char=""/>
            </a:pPr>
            <a:r>
              <a:rPr lang="en-US" sz="1800" dirty="0"/>
              <a:t> 4 . Competitor Anchor text is present.</a:t>
            </a:r>
          </a:p>
          <a:p>
            <a:pPr marL="342900" lvl="0" indent="-342900">
              <a:lnSpc>
                <a:spcPct val="107000"/>
              </a:lnSpc>
              <a:buFont typeface="Wingdings" panose="05000000000000000000" pitchFamily="2" charset="2"/>
              <a:buChar char=""/>
            </a:pPr>
            <a:r>
              <a:rPr lang="en-US" sz="1800" dirty="0"/>
              <a:t> 5 . Competitor Anchor text is present.</a:t>
            </a:r>
          </a:p>
          <a:p>
            <a:pPr marL="342900" lvl="0" indent="-342900">
              <a:lnSpc>
                <a:spcPct val="107000"/>
              </a:lnSpc>
              <a:buFont typeface="Wingdings" panose="05000000000000000000" pitchFamily="2" charset="2"/>
              <a:buChar char=""/>
            </a:pPr>
            <a:r>
              <a:rPr lang="en-US" sz="1800" dirty="0"/>
              <a:t> 6 . Competitor Anchor text is present.</a:t>
            </a:r>
          </a:p>
          <a:p>
            <a:pPr marL="342900" lvl="0" indent="-342900">
              <a:lnSpc>
                <a:spcPct val="107000"/>
              </a:lnSpc>
              <a:buFont typeface="Wingdings" panose="05000000000000000000" pitchFamily="2" charset="2"/>
              <a:buChar char=""/>
            </a:pPr>
            <a:r>
              <a:rPr lang="en-US" sz="1800" dirty="0"/>
              <a:t> 7 . Competitor Anchor text is present.</a:t>
            </a:r>
          </a:p>
          <a:p>
            <a:pPr marL="342900" lvl="0" indent="-342900">
              <a:lnSpc>
                <a:spcPct val="107000"/>
              </a:lnSpc>
              <a:buFont typeface="Wingdings" panose="05000000000000000000" pitchFamily="2" charset="2"/>
              <a:buChar char=""/>
            </a:pPr>
            <a:r>
              <a:rPr lang="en-US" sz="1800" dirty="0"/>
              <a:t> 8 . Competitor Anchor text is present.</a:t>
            </a:r>
          </a:p>
          <a:p>
            <a:pPr marL="342900" lvl="0" indent="-342900">
              <a:lnSpc>
                <a:spcPct val="107000"/>
              </a:lnSpc>
              <a:buFont typeface="Wingdings" panose="05000000000000000000" pitchFamily="2" charset="2"/>
              <a:buChar char=""/>
            </a:pPr>
            <a:r>
              <a:rPr lang="en-US" sz="1800" dirty="0"/>
              <a:t> 9 . Competitor Anchor text is present.</a:t>
            </a:r>
          </a:p>
          <a:p>
            <a:pPr marL="342900" lvl="0" indent="-342900">
              <a:lnSpc>
                <a:spcPct val="107000"/>
              </a:lnSpc>
              <a:buFont typeface="Wingdings" panose="05000000000000000000" pitchFamily="2" charset="2"/>
              <a:buChar char=""/>
            </a:pPr>
            <a:r>
              <a:rPr lang="en-US" sz="1800" dirty="0"/>
              <a:t> 10 . Competitor Anchor text is present.</a:t>
            </a:r>
          </a:p>
          <a:p>
            <a:pPr marL="342900" lvl="0" indent="-342900">
              <a:lnSpc>
                <a:spcPct val="107000"/>
              </a:lnSpc>
              <a:buFont typeface="Wingdings" panose="05000000000000000000" pitchFamily="2" charset="2"/>
              <a:buChar char=""/>
            </a:pPr>
            <a:r>
              <a:rPr lang="en-US" sz="1800" dirty="0"/>
              <a:t> 11 . Competitor Anchor text is present. </a:t>
            </a:r>
          </a:p>
          <a:p>
            <a:pPr marL="342900" lvl="0" indent="-342900">
              <a:lnSpc>
                <a:spcPct val="107000"/>
              </a:lnSpc>
              <a:buFont typeface="Wingdings" panose="05000000000000000000" pitchFamily="2" charset="2"/>
              <a:buChar char=""/>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p>
          <a:p>
            <a:pPr marL="34290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anchor text is occur in our landing page. Calculating </a:t>
            </a:r>
            <a:r>
              <a:rPr lang="en-US" sz="1800" dirty="0">
                <a:solidFill>
                  <a:srgbClr val="222222"/>
                </a:solidFill>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0.624 which satisfy the algorithm condition. </a:t>
            </a:r>
            <a:r>
              <a:rPr lang="en-US" sz="1600" dirty="0">
                <a:latin typeface="Bahnschrift Condensed" panose="020B0502040204020203" pitchFamily="34" charset="0"/>
                <a:ea typeface="Times New Roman" panose="02020603050405020304" pitchFamily="18" charset="0"/>
                <a:cs typeface="Calibri" panose="020F0502020204030204" pitchFamily="34" charset="0"/>
              </a:rPr>
              <a:t>It is too closer to 1 that means </a:t>
            </a:r>
            <a:r>
              <a:rPr lang="en-US" sz="1600" dirty="0">
                <a:solidFill>
                  <a:schemeClr val="bg2">
                    <a:lumMod val="50000"/>
                  </a:schemeClr>
                </a:solidFill>
                <a:latin typeface="Bahnschrift Condensed" panose="020B0502040204020203" pitchFamily="34" charset="0"/>
                <a:ea typeface="Calibri" panose="020F0502020204030204" pitchFamily="34" charset="0"/>
                <a:cs typeface="Times New Roman" panose="02020603050405020304" pitchFamily="18" charset="0"/>
              </a:rPr>
              <a:t>the more of the factor you have the worse you tend to rank</a:t>
            </a:r>
            <a:r>
              <a:rPr lang="en-US" sz="16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a:t>
            </a:r>
            <a:endParaRPr lang="en-US" sz="1600" dirty="0">
              <a:solidFill>
                <a:schemeClr val="bg2">
                  <a:lumMod val="50000"/>
                </a:schemeClr>
              </a:solidFill>
              <a:latin typeface="Bahnschrift Condensed" panose="020B0502040204020203" pitchFamily="34" charset="0"/>
              <a:ea typeface="Calibri" panose="020F0502020204030204" pitchFamily="34" charset="0"/>
              <a:cs typeface="Calibri" panose="020F0502020204030204" pitchFamily="34" charset="0"/>
            </a:endParaRPr>
          </a:p>
          <a:p>
            <a:pPr lvl="0">
              <a:lnSpc>
                <a:spcPct val="107000"/>
              </a:lnSpc>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en-US" sz="1800" dirty="0">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anchor text</a:t>
            </a:r>
            <a:r>
              <a:rPr lang="en-US" sz="2000" dirty="0">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 is occur </a:t>
            </a:r>
            <a:r>
              <a:rPr lang="en-US" sz="1900" dirty="0">
                <a:latin typeface="Bahnschrift Condensed" panose="020B0502040204020203" pitchFamily="34" charset="0"/>
                <a:ea typeface="Times New Roman" panose="02020603050405020304" pitchFamily="18" charset="0"/>
                <a:cs typeface="Calibri" panose="020F0502020204030204" pitchFamily="34" charset="0"/>
              </a:rPr>
              <a:t>in our landing page, after</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running our code we will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suggest to add to optimize more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4" name="Picture 3"/>
          <p:cNvPicPr>
            <a:picLocks noChangeAspect="1"/>
          </p:cNvPicPr>
          <p:nvPr/>
        </p:nvPicPr>
        <p:blipFill>
          <a:blip r:embed="rId2"/>
          <a:stretch>
            <a:fillRect/>
          </a:stretch>
        </p:blipFill>
        <p:spPr>
          <a:xfrm>
            <a:off x="3949730" y="5551187"/>
            <a:ext cx="5724525" cy="426918"/>
          </a:xfrm>
          <a:prstGeom prst="rect">
            <a:avLst/>
          </a:prstGeom>
        </p:spPr>
      </p:pic>
      <p:pic>
        <p:nvPicPr>
          <p:cNvPr id="3" name="Picture 2">
            <a:extLst>
              <a:ext uri="{FF2B5EF4-FFF2-40B4-BE49-F238E27FC236}">
                <a16:creationId xmlns:a16="http://schemas.microsoft.com/office/drawing/2014/main" id="{54E58C10-3B1E-46E8-A354-392F1A87F948}"/>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73381" y="271464"/>
            <a:ext cx="2349910" cy="332659"/>
          </a:xfrm>
          <a:prstGeom prst="rect">
            <a:avLst/>
          </a:prstGeom>
        </p:spPr>
      </p:pic>
    </p:spTree>
    <p:extLst>
      <p:ext uri="{BB962C8B-B14F-4D97-AF65-F5344CB8AC3E}">
        <p14:creationId xmlns:p14="http://schemas.microsoft.com/office/powerpoint/2010/main" val="85084419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for Total no. of </a:t>
            </a:r>
            <a:r>
              <a:rPr lang="en-US" sz="1800" b="1" u="sng" dirty="0" err="1">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nofollow</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 tag </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a:bodyPr>
          <a:lstStyle/>
          <a:p>
            <a:pPr marL="342900" lvl="0" indent="-342900">
              <a:lnSpc>
                <a:spcPct val="107000"/>
              </a:lnSpc>
              <a:buFont typeface="Wingdings" panose="05000000000000000000" pitchFamily="2" charset="2"/>
              <a:buChar char=""/>
            </a:pPr>
            <a:r>
              <a:rPr lang="en-US" sz="1800" dirty="0"/>
              <a:t> 1 . My site </a:t>
            </a:r>
            <a:r>
              <a:rPr lang="en-US" sz="1800" dirty="0" err="1"/>
              <a:t>Nofollow</a:t>
            </a:r>
            <a:r>
              <a:rPr lang="en-US" sz="1800" dirty="0"/>
              <a:t> tag is not present.</a:t>
            </a:r>
          </a:p>
          <a:p>
            <a:pPr marL="342900" lvl="0" indent="-342900">
              <a:lnSpc>
                <a:spcPct val="107000"/>
              </a:lnSpc>
              <a:buFont typeface="Wingdings" panose="05000000000000000000" pitchFamily="2" charset="2"/>
              <a:buChar char=""/>
            </a:pPr>
            <a:r>
              <a:rPr lang="en-US" sz="1800" dirty="0"/>
              <a:t> 2 . Competitor </a:t>
            </a:r>
            <a:r>
              <a:rPr lang="en-US" sz="1800" dirty="0" err="1"/>
              <a:t>Nofollow</a:t>
            </a:r>
            <a:r>
              <a:rPr lang="en-US" sz="1800" dirty="0"/>
              <a:t> tag is not present. </a:t>
            </a:r>
          </a:p>
          <a:p>
            <a:pPr marL="342900" lvl="0" indent="-342900">
              <a:lnSpc>
                <a:spcPct val="107000"/>
              </a:lnSpc>
              <a:buFont typeface="Wingdings" panose="05000000000000000000" pitchFamily="2" charset="2"/>
              <a:buChar char=""/>
            </a:pPr>
            <a:r>
              <a:rPr lang="en-US" sz="1800" dirty="0"/>
              <a:t> 3 . Competitor </a:t>
            </a:r>
            <a:r>
              <a:rPr lang="en-US" sz="1800" dirty="0" err="1"/>
              <a:t>Nofollow</a:t>
            </a:r>
            <a:r>
              <a:rPr lang="en-US" sz="1800" dirty="0"/>
              <a:t> tag is not present. </a:t>
            </a:r>
          </a:p>
          <a:p>
            <a:pPr marL="342900" lvl="0" indent="-342900">
              <a:lnSpc>
                <a:spcPct val="107000"/>
              </a:lnSpc>
              <a:buFont typeface="Wingdings" panose="05000000000000000000" pitchFamily="2" charset="2"/>
              <a:buChar char=""/>
            </a:pPr>
            <a:r>
              <a:rPr lang="en-US" sz="1800" dirty="0"/>
              <a:t> 4 . Competitor </a:t>
            </a:r>
            <a:r>
              <a:rPr lang="en-US" sz="1800" dirty="0" err="1"/>
              <a:t>Nofollow</a:t>
            </a:r>
            <a:r>
              <a:rPr lang="en-US" sz="1800" dirty="0"/>
              <a:t> tag is not present. </a:t>
            </a:r>
          </a:p>
          <a:p>
            <a:pPr marL="342900" lvl="0" indent="-342900">
              <a:lnSpc>
                <a:spcPct val="107000"/>
              </a:lnSpc>
              <a:buFont typeface="Wingdings" panose="05000000000000000000" pitchFamily="2" charset="2"/>
              <a:buChar char=""/>
            </a:pPr>
            <a:r>
              <a:rPr lang="en-US" sz="1800" dirty="0"/>
              <a:t> 5 . Competitor site </a:t>
            </a:r>
            <a:r>
              <a:rPr lang="en-US" sz="1800" dirty="0" err="1"/>
              <a:t>Nofollow</a:t>
            </a:r>
            <a:r>
              <a:rPr lang="en-US" sz="1800" dirty="0"/>
              <a:t> tag is present.</a:t>
            </a:r>
          </a:p>
          <a:p>
            <a:pPr marL="342900" lvl="0" indent="-342900">
              <a:lnSpc>
                <a:spcPct val="107000"/>
              </a:lnSpc>
              <a:buFont typeface="Wingdings" panose="05000000000000000000" pitchFamily="2" charset="2"/>
              <a:buChar char=""/>
            </a:pPr>
            <a:r>
              <a:rPr lang="en-US" sz="1800" dirty="0"/>
              <a:t> 6 . Competitor </a:t>
            </a:r>
            <a:r>
              <a:rPr lang="en-US" sz="1800" dirty="0" err="1"/>
              <a:t>Nofollow</a:t>
            </a:r>
            <a:r>
              <a:rPr lang="en-US" sz="1800" dirty="0"/>
              <a:t> tag is not present. </a:t>
            </a:r>
          </a:p>
          <a:p>
            <a:pPr marL="342900" lvl="0" indent="-342900">
              <a:lnSpc>
                <a:spcPct val="107000"/>
              </a:lnSpc>
              <a:buFont typeface="Wingdings" panose="05000000000000000000" pitchFamily="2" charset="2"/>
              <a:buChar char=""/>
            </a:pPr>
            <a:r>
              <a:rPr lang="en-US" sz="1800" dirty="0"/>
              <a:t> 7 . Competitor </a:t>
            </a:r>
            <a:r>
              <a:rPr lang="en-US" sz="1800" dirty="0" err="1"/>
              <a:t>Nofollow</a:t>
            </a:r>
            <a:r>
              <a:rPr lang="en-US" sz="1800" dirty="0"/>
              <a:t> tag is not present. </a:t>
            </a:r>
          </a:p>
          <a:p>
            <a:pPr marL="342900" lvl="0" indent="-342900">
              <a:lnSpc>
                <a:spcPct val="107000"/>
              </a:lnSpc>
              <a:buFont typeface="Wingdings" panose="05000000000000000000" pitchFamily="2" charset="2"/>
              <a:buChar char=""/>
            </a:pPr>
            <a:r>
              <a:rPr lang="en-US" sz="1800" dirty="0"/>
              <a:t> 8 . Competitor </a:t>
            </a:r>
            <a:r>
              <a:rPr lang="en-US" sz="1800" dirty="0" err="1"/>
              <a:t>Nofollow</a:t>
            </a:r>
            <a:r>
              <a:rPr lang="en-US" sz="1800" dirty="0"/>
              <a:t> tag is not present. </a:t>
            </a:r>
          </a:p>
          <a:p>
            <a:pPr marL="342900" lvl="0" indent="-342900">
              <a:lnSpc>
                <a:spcPct val="107000"/>
              </a:lnSpc>
              <a:buFont typeface="Wingdings" panose="05000000000000000000" pitchFamily="2" charset="2"/>
              <a:buChar char=""/>
            </a:pPr>
            <a:r>
              <a:rPr lang="en-US" sz="1800" dirty="0"/>
              <a:t> 9 . Competitor </a:t>
            </a:r>
            <a:r>
              <a:rPr lang="en-US" sz="1800" dirty="0" err="1"/>
              <a:t>Nofollow</a:t>
            </a:r>
            <a:r>
              <a:rPr lang="en-US" sz="1800" dirty="0"/>
              <a:t> tag is not present. </a:t>
            </a:r>
          </a:p>
          <a:p>
            <a:pPr marL="342900" lvl="0" indent="-342900">
              <a:lnSpc>
                <a:spcPct val="107000"/>
              </a:lnSpc>
              <a:buFont typeface="Wingdings" panose="05000000000000000000" pitchFamily="2" charset="2"/>
              <a:buChar char=""/>
            </a:pPr>
            <a:r>
              <a:rPr lang="en-US" sz="1800" dirty="0"/>
              <a:t> 10 . Competitor </a:t>
            </a:r>
            <a:r>
              <a:rPr lang="en-US" sz="1800" dirty="0" err="1"/>
              <a:t>Nofollow</a:t>
            </a:r>
            <a:r>
              <a:rPr lang="en-US" sz="1800" dirty="0"/>
              <a:t> tag is not present. </a:t>
            </a:r>
          </a:p>
          <a:p>
            <a:pPr marL="342900" lvl="0" indent="-342900">
              <a:lnSpc>
                <a:spcPct val="107000"/>
              </a:lnSpc>
              <a:buFont typeface="Wingdings" panose="05000000000000000000" pitchFamily="2" charset="2"/>
              <a:buChar char=""/>
            </a:pPr>
            <a:r>
              <a:rPr lang="en-US" sz="1800" dirty="0"/>
              <a:t> 11 . Competitor </a:t>
            </a:r>
            <a:r>
              <a:rPr lang="en-US" sz="1800" dirty="0" err="1"/>
              <a:t>Nofollow</a:t>
            </a:r>
            <a:r>
              <a:rPr lang="en-US" sz="1800" dirty="0"/>
              <a:t> tag is not present. </a:t>
            </a:r>
          </a:p>
          <a:p>
            <a:pPr marL="342900" lvl="0" indent="-342900">
              <a:lnSpc>
                <a:spcPct val="107000"/>
              </a:lnSpc>
              <a:buFont typeface="Wingdings" panose="05000000000000000000" pitchFamily="2" charset="2"/>
              <a:buChar char=""/>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p>
          <a:p>
            <a:pPr marL="34290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Total no. of </a:t>
            </a: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nofollow</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tag occur in our landing page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a:extLst>
              <a:ext uri="{FF2B5EF4-FFF2-40B4-BE49-F238E27FC236}">
                <a16:creationId xmlns:a16="http://schemas.microsoft.com/office/drawing/2014/main" id="{4D375399-FDB1-4030-A689-935F6584295B}"/>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473381" y="271464"/>
            <a:ext cx="2349910" cy="332659"/>
          </a:xfrm>
          <a:prstGeom prst="rect">
            <a:avLst/>
          </a:prstGeom>
        </p:spPr>
      </p:pic>
    </p:spTree>
    <p:extLst>
      <p:ext uri="{BB962C8B-B14F-4D97-AF65-F5344CB8AC3E}">
        <p14:creationId xmlns:p14="http://schemas.microsoft.com/office/powerpoint/2010/main" val="54212064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for </a:t>
            </a:r>
            <a:r>
              <a:rPr lang="en-US" sz="1800" b="1" u="sng" dirty="0" err="1">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blockquote</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 tag </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92500" lnSpcReduction="10000"/>
          </a:bodyPr>
          <a:lstStyle/>
          <a:p>
            <a:pPr marL="342900" lvl="0" indent="-342900">
              <a:lnSpc>
                <a:spcPct val="107000"/>
              </a:lnSpc>
              <a:buFont typeface="Wingdings" panose="05000000000000000000" pitchFamily="2" charset="2"/>
              <a:buChar char=""/>
            </a:pPr>
            <a:r>
              <a:rPr lang="en-US" sz="1800" dirty="0"/>
              <a:t> 1 . </a:t>
            </a:r>
            <a:r>
              <a:rPr lang="en-US" sz="1800" dirty="0" err="1"/>
              <a:t>Blockquote</a:t>
            </a:r>
            <a:r>
              <a:rPr lang="en-US" sz="1800" dirty="0"/>
              <a:t> </a:t>
            </a:r>
            <a:r>
              <a:rPr lang="en-US" sz="1800" dirty="0" err="1"/>
              <a:t>teg</a:t>
            </a:r>
            <a:r>
              <a:rPr lang="en-US" sz="1800" dirty="0"/>
              <a:t> is not present in my site.</a:t>
            </a:r>
          </a:p>
          <a:p>
            <a:pPr marL="342900" lvl="0" indent="-342900">
              <a:lnSpc>
                <a:spcPct val="107000"/>
              </a:lnSpc>
              <a:buFont typeface="Wingdings" panose="05000000000000000000" pitchFamily="2" charset="2"/>
              <a:buChar char=""/>
            </a:pPr>
            <a:r>
              <a:rPr lang="en-US" sz="1800" dirty="0"/>
              <a:t> 2 . </a:t>
            </a:r>
            <a:r>
              <a:rPr lang="en-US" sz="1800" dirty="0" err="1"/>
              <a:t>Blockquote</a:t>
            </a:r>
            <a:r>
              <a:rPr lang="en-US" sz="1800" dirty="0"/>
              <a:t> </a:t>
            </a:r>
            <a:r>
              <a:rPr lang="en-US" sz="1800" dirty="0" err="1"/>
              <a:t>teg</a:t>
            </a:r>
            <a:r>
              <a:rPr lang="en-US" sz="1800" dirty="0"/>
              <a:t> is not present in competitor site.</a:t>
            </a:r>
          </a:p>
          <a:p>
            <a:pPr marL="342900" lvl="0" indent="-342900">
              <a:lnSpc>
                <a:spcPct val="107000"/>
              </a:lnSpc>
              <a:buFont typeface="Wingdings" panose="05000000000000000000" pitchFamily="2" charset="2"/>
              <a:buChar char=""/>
            </a:pPr>
            <a:r>
              <a:rPr lang="en-US" sz="1800" dirty="0"/>
              <a:t> 3 . </a:t>
            </a:r>
            <a:r>
              <a:rPr lang="en-US" sz="1800" dirty="0" err="1"/>
              <a:t>Blockquote</a:t>
            </a:r>
            <a:r>
              <a:rPr lang="en-US" sz="1800" dirty="0"/>
              <a:t> </a:t>
            </a:r>
            <a:r>
              <a:rPr lang="en-US" sz="1800" dirty="0" err="1"/>
              <a:t>teg</a:t>
            </a:r>
            <a:r>
              <a:rPr lang="en-US" sz="1800" dirty="0"/>
              <a:t> is not present in competitor site.</a:t>
            </a:r>
          </a:p>
          <a:p>
            <a:pPr marL="342900" lvl="0" indent="-342900">
              <a:lnSpc>
                <a:spcPct val="107000"/>
              </a:lnSpc>
              <a:buFont typeface="Wingdings" panose="05000000000000000000" pitchFamily="2" charset="2"/>
              <a:buChar char=""/>
            </a:pPr>
            <a:r>
              <a:rPr lang="en-US" sz="1800" dirty="0"/>
              <a:t> 4 . </a:t>
            </a:r>
            <a:r>
              <a:rPr lang="en-US" sz="1800" dirty="0" err="1"/>
              <a:t>Blockquote</a:t>
            </a:r>
            <a:r>
              <a:rPr lang="en-US" sz="1800" dirty="0"/>
              <a:t> </a:t>
            </a:r>
            <a:r>
              <a:rPr lang="en-US" sz="1800" dirty="0" err="1"/>
              <a:t>teg</a:t>
            </a:r>
            <a:r>
              <a:rPr lang="en-US" sz="1800" dirty="0"/>
              <a:t> is not present in competitor site.</a:t>
            </a:r>
          </a:p>
          <a:p>
            <a:pPr marL="342900" lvl="0" indent="-342900">
              <a:lnSpc>
                <a:spcPct val="107000"/>
              </a:lnSpc>
              <a:buFont typeface="Wingdings" panose="05000000000000000000" pitchFamily="2" charset="2"/>
              <a:buChar char=""/>
            </a:pPr>
            <a:r>
              <a:rPr lang="en-US" sz="1800" dirty="0"/>
              <a:t> 5 . </a:t>
            </a:r>
            <a:r>
              <a:rPr lang="en-US" sz="1800" dirty="0" err="1"/>
              <a:t>Blockquote</a:t>
            </a:r>
            <a:r>
              <a:rPr lang="en-US" sz="1800" dirty="0"/>
              <a:t> </a:t>
            </a:r>
            <a:r>
              <a:rPr lang="en-US" sz="1800" dirty="0" err="1"/>
              <a:t>teg</a:t>
            </a:r>
            <a:r>
              <a:rPr lang="en-US" sz="1800" dirty="0"/>
              <a:t> is not present in competitor site.</a:t>
            </a:r>
          </a:p>
          <a:p>
            <a:pPr marL="342900" lvl="0" indent="-342900">
              <a:lnSpc>
                <a:spcPct val="107000"/>
              </a:lnSpc>
              <a:buFont typeface="Wingdings" panose="05000000000000000000" pitchFamily="2" charset="2"/>
              <a:buChar char=""/>
            </a:pPr>
            <a:r>
              <a:rPr lang="en-US" sz="1800" dirty="0"/>
              <a:t> 6 . </a:t>
            </a:r>
            <a:r>
              <a:rPr lang="en-US" sz="1800" dirty="0" err="1"/>
              <a:t>Blockquote</a:t>
            </a:r>
            <a:r>
              <a:rPr lang="en-US" sz="1800" dirty="0"/>
              <a:t> </a:t>
            </a:r>
            <a:r>
              <a:rPr lang="en-US" sz="1800" dirty="0" err="1"/>
              <a:t>teg</a:t>
            </a:r>
            <a:r>
              <a:rPr lang="en-US" sz="1800" dirty="0"/>
              <a:t> is not present in competitor site.</a:t>
            </a:r>
          </a:p>
          <a:p>
            <a:pPr marL="342900" lvl="0" indent="-342900">
              <a:lnSpc>
                <a:spcPct val="107000"/>
              </a:lnSpc>
              <a:buFont typeface="Wingdings" panose="05000000000000000000" pitchFamily="2" charset="2"/>
              <a:buChar char=""/>
            </a:pPr>
            <a:r>
              <a:rPr lang="en-US" sz="1800" dirty="0"/>
              <a:t> 7 . </a:t>
            </a:r>
            <a:r>
              <a:rPr lang="en-US" sz="1800" dirty="0" err="1"/>
              <a:t>Blockquote</a:t>
            </a:r>
            <a:r>
              <a:rPr lang="en-US" sz="1800" dirty="0"/>
              <a:t> </a:t>
            </a:r>
            <a:r>
              <a:rPr lang="en-US" sz="1800" dirty="0" err="1"/>
              <a:t>teg</a:t>
            </a:r>
            <a:r>
              <a:rPr lang="en-US" sz="1800" dirty="0"/>
              <a:t> is not present in competitor site.</a:t>
            </a:r>
          </a:p>
          <a:p>
            <a:pPr marL="342900" lvl="0" indent="-342900">
              <a:lnSpc>
                <a:spcPct val="107000"/>
              </a:lnSpc>
              <a:buFont typeface="Wingdings" panose="05000000000000000000" pitchFamily="2" charset="2"/>
              <a:buChar char=""/>
            </a:pPr>
            <a:r>
              <a:rPr lang="en-US" sz="1800" dirty="0"/>
              <a:t> 8 . </a:t>
            </a:r>
            <a:r>
              <a:rPr lang="en-US" sz="1800" dirty="0" err="1"/>
              <a:t>Blockquote</a:t>
            </a:r>
            <a:r>
              <a:rPr lang="en-US" sz="1800" dirty="0"/>
              <a:t> </a:t>
            </a:r>
            <a:r>
              <a:rPr lang="en-US" sz="1800" dirty="0" err="1"/>
              <a:t>teg</a:t>
            </a:r>
            <a:r>
              <a:rPr lang="en-US" sz="1800" dirty="0"/>
              <a:t> is not present in competitor site.</a:t>
            </a:r>
          </a:p>
          <a:p>
            <a:pPr marL="342900" lvl="0" indent="-342900">
              <a:lnSpc>
                <a:spcPct val="107000"/>
              </a:lnSpc>
              <a:buFont typeface="Wingdings" panose="05000000000000000000" pitchFamily="2" charset="2"/>
              <a:buChar char=""/>
            </a:pPr>
            <a:r>
              <a:rPr lang="en-US" sz="1800" dirty="0"/>
              <a:t> 9 . </a:t>
            </a:r>
            <a:r>
              <a:rPr lang="en-US" sz="1800" dirty="0" err="1"/>
              <a:t>Blockquote</a:t>
            </a:r>
            <a:r>
              <a:rPr lang="en-US" sz="1800" dirty="0"/>
              <a:t> </a:t>
            </a:r>
            <a:r>
              <a:rPr lang="en-US" sz="1800" dirty="0" err="1"/>
              <a:t>teg</a:t>
            </a:r>
            <a:r>
              <a:rPr lang="en-US" sz="1800" dirty="0"/>
              <a:t> is not present in competitor site.</a:t>
            </a:r>
          </a:p>
          <a:p>
            <a:pPr marL="342900" lvl="0" indent="-342900">
              <a:lnSpc>
                <a:spcPct val="107000"/>
              </a:lnSpc>
              <a:buFont typeface="Wingdings" panose="05000000000000000000" pitchFamily="2" charset="2"/>
              <a:buChar char=""/>
            </a:pPr>
            <a:r>
              <a:rPr lang="en-US" sz="1800" dirty="0"/>
              <a:t> 10 . </a:t>
            </a:r>
            <a:r>
              <a:rPr lang="en-US" sz="1800" dirty="0" err="1"/>
              <a:t>Blockquote</a:t>
            </a:r>
            <a:r>
              <a:rPr lang="en-US" sz="1800" dirty="0"/>
              <a:t> </a:t>
            </a:r>
            <a:r>
              <a:rPr lang="en-US" sz="1800" dirty="0" err="1"/>
              <a:t>teg</a:t>
            </a:r>
            <a:r>
              <a:rPr lang="en-US" sz="1800" dirty="0"/>
              <a:t> is not present in competitor site.</a:t>
            </a:r>
          </a:p>
          <a:p>
            <a:pPr marL="342900" lvl="0" indent="-342900">
              <a:lnSpc>
                <a:spcPct val="107000"/>
              </a:lnSpc>
              <a:buFont typeface="Wingdings" panose="05000000000000000000" pitchFamily="2" charset="2"/>
              <a:buChar char=""/>
            </a:pPr>
            <a:r>
              <a:rPr lang="en-US" sz="1800" dirty="0"/>
              <a:t> 11 . </a:t>
            </a:r>
            <a:r>
              <a:rPr lang="en-US" sz="1800" dirty="0" err="1"/>
              <a:t>Blockquote</a:t>
            </a:r>
            <a:r>
              <a:rPr lang="en-US" sz="1800" dirty="0"/>
              <a:t> </a:t>
            </a:r>
            <a:r>
              <a:rPr lang="en-US" sz="1800" dirty="0" err="1"/>
              <a:t>teg</a:t>
            </a:r>
            <a:r>
              <a:rPr lang="en-US" sz="1800" dirty="0"/>
              <a:t> is not present in competitor site. </a:t>
            </a:r>
          </a:p>
          <a:p>
            <a:pPr marL="342900" lvl="0" indent="-342900">
              <a:lnSpc>
                <a:spcPct val="107000"/>
              </a:lnSpc>
              <a:buFont typeface="Wingdings" panose="05000000000000000000" pitchFamily="2" charset="2"/>
              <a:buChar char=""/>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p>
          <a:p>
            <a:pPr marL="342900" indent="-342900">
              <a:lnSpc>
                <a:spcPct val="107000"/>
              </a:lnSpc>
              <a:buFont typeface="Wingdings" panose="05000000000000000000" pitchFamily="2" charset="2"/>
              <a:buChar char=""/>
            </a:pP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blockquote</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tag is occur in our landing page. Calculating </a:t>
            </a:r>
            <a:r>
              <a:rPr lang="en-US" sz="1800" dirty="0">
                <a:solidFill>
                  <a:srgbClr val="222222"/>
                </a:solidFill>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0 which satisfy the algorithm condition. </a:t>
            </a:r>
            <a:r>
              <a:rPr lang="en-US" sz="1600" dirty="0">
                <a:latin typeface="Bahnschrift Condensed" panose="020B0502040204020203" pitchFamily="34" charset="0"/>
                <a:ea typeface="Times New Roman" panose="02020603050405020304" pitchFamily="18" charset="0"/>
                <a:cs typeface="Calibri" panose="020F0502020204030204" pitchFamily="34" charset="0"/>
              </a:rPr>
              <a:t>It is too closer to 0 that means data appears random.</a:t>
            </a:r>
            <a:r>
              <a:rPr lang="en-US" sz="16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a:t>
            </a:r>
            <a:endParaRPr lang="en-US" sz="1600" dirty="0">
              <a:solidFill>
                <a:schemeClr val="bg2">
                  <a:lumMod val="50000"/>
                </a:schemeClr>
              </a:solidFill>
              <a:latin typeface="Bahnschrift Condensed" panose="020B0502040204020203" pitchFamily="34" charset="0"/>
              <a:ea typeface="Calibri" panose="020F0502020204030204" pitchFamily="34" charset="0"/>
              <a:cs typeface="Calibri" panose="020F0502020204030204" pitchFamily="34" charset="0"/>
            </a:endParaRPr>
          </a:p>
          <a:p>
            <a:pPr lvl="0">
              <a:lnSpc>
                <a:spcPct val="107000"/>
              </a:lnSpc>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en-US" sz="1800" dirty="0" err="1">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blockquote</a:t>
            </a:r>
            <a:r>
              <a:rPr lang="en-US" sz="1800" dirty="0">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 tag </a:t>
            </a:r>
            <a:r>
              <a:rPr lang="en-US" sz="2000" dirty="0">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is occur </a:t>
            </a:r>
            <a:r>
              <a:rPr lang="en-US" sz="1900" dirty="0">
                <a:latin typeface="Bahnschrift Condensed" panose="020B0502040204020203" pitchFamily="34" charset="0"/>
                <a:ea typeface="Times New Roman" panose="02020603050405020304" pitchFamily="18" charset="0"/>
                <a:cs typeface="Calibri" panose="020F0502020204030204" pitchFamily="34" charset="0"/>
              </a:rPr>
              <a:t>in our landing page, after</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running our code we will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suggest to add tag to optimize more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p:cNvPicPr>
            <a:picLocks noChangeAspect="1"/>
          </p:cNvPicPr>
          <p:nvPr/>
        </p:nvPicPr>
        <p:blipFill>
          <a:blip r:embed="rId2"/>
          <a:stretch>
            <a:fillRect/>
          </a:stretch>
        </p:blipFill>
        <p:spPr>
          <a:xfrm>
            <a:off x="3184404" y="5517581"/>
            <a:ext cx="5581650" cy="357008"/>
          </a:xfrm>
          <a:prstGeom prst="rect">
            <a:avLst/>
          </a:prstGeom>
        </p:spPr>
      </p:pic>
      <p:pic>
        <p:nvPicPr>
          <p:cNvPr id="4" name="Picture 3">
            <a:extLst>
              <a:ext uri="{FF2B5EF4-FFF2-40B4-BE49-F238E27FC236}">
                <a16:creationId xmlns:a16="http://schemas.microsoft.com/office/drawing/2014/main" id="{119C6EA2-F894-450C-AF65-1732A6C1C5A6}"/>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73381" y="271464"/>
            <a:ext cx="2349910" cy="332659"/>
          </a:xfrm>
          <a:prstGeom prst="rect">
            <a:avLst/>
          </a:prstGeom>
        </p:spPr>
      </p:pic>
    </p:spTree>
    <p:extLst>
      <p:ext uri="{BB962C8B-B14F-4D97-AF65-F5344CB8AC3E}">
        <p14:creationId xmlns:p14="http://schemas.microsoft.com/office/powerpoint/2010/main" val="359651435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for </a:t>
            </a:r>
            <a:r>
              <a:rPr lang="en-US" sz="1800" b="1" u="sng" dirty="0" err="1">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OnPageHasGoogleVerify</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 </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a:bodyPr>
          <a:lstStyle/>
          <a:p>
            <a:pPr marL="342900" lvl="0" indent="-342900">
              <a:lnSpc>
                <a:spcPct val="107000"/>
              </a:lnSpc>
              <a:buFont typeface="Wingdings" panose="05000000000000000000" pitchFamily="2" charset="2"/>
              <a:buChar char=""/>
            </a:pPr>
            <a:r>
              <a:rPr lang="en-US" sz="1800" dirty="0"/>
              <a:t> 1 . Google verify code is present in my site.</a:t>
            </a:r>
          </a:p>
          <a:p>
            <a:pPr marL="342900" lvl="0" indent="-342900">
              <a:lnSpc>
                <a:spcPct val="107000"/>
              </a:lnSpc>
              <a:buFont typeface="Wingdings" panose="05000000000000000000" pitchFamily="2" charset="2"/>
              <a:buChar char=""/>
            </a:pPr>
            <a:r>
              <a:rPr lang="en-US" sz="1800" dirty="0"/>
              <a:t> 2 . Google verify code is present in competitor site.</a:t>
            </a:r>
          </a:p>
          <a:p>
            <a:pPr marL="342900" lvl="0" indent="-342900">
              <a:lnSpc>
                <a:spcPct val="107000"/>
              </a:lnSpc>
              <a:buFont typeface="Wingdings" panose="05000000000000000000" pitchFamily="2" charset="2"/>
              <a:buChar char=""/>
            </a:pPr>
            <a:r>
              <a:rPr lang="en-US" sz="1800" dirty="0"/>
              <a:t> 3 . Google verify code is not present in competitor site.</a:t>
            </a:r>
          </a:p>
          <a:p>
            <a:pPr marL="342900" lvl="0" indent="-342900">
              <a:lnSpc>
                <a:spcPct val="107000"/>
              </a:lnSpc>
              <a:buFont typeface="Wingdings" panose="05000000000000000000" pitchFamily="2" charset="2"/>
              <a:buChar char=""/>
            </a:pPr>
            <a:r>
              <a:rPr lang="en-US" sz="1800" dirty="0"/>
              <a:t> 4 . Google verify code is present in competitor site.</a:t>
            </a:r>
          </a:p>
          <a:p>
            <a:pPr marL="342900" lvl="0" indent="-342900">
              <a:lnSpc>
                <a:spcPct val="107000"/>
              </a:lnSpc>
              <a:buFont typeface="Wingdings" panose="05000000000000000000" pitchFamily="2" charset="2"/>
              <a:buChar char=""/>
            </a:pPr>
            <a:r>
              <a:rPr lang="en-US" sz="1800" dirty="0"/>
              <a:t> 5 . Google verify code is not present in competitor site.</a:t>
            </a:r>
          </a:p>
          <a:p>
            <a:pPr marL="342900" lvl="0" indent="-342900">
              <a:lnSpc>
                <a:spcPct val="107000"/>
              </a:lnSpc>
              <a:buFont typeface="Wingdings" panose="05000000000000000000" pitchFamily="2" charset="2"/>
              <a:buChar char=""/>
            </a:pPr>
            <a:r>
              <a:rPr lang="en-US" sz="1800" dirty="0"/>
              <a:t> 6 . Google verify code is present in competitor site.</a:t>
            </a:r>
          </a:p>
          <a:p>
            <a:pPr marL="342900" lvl="0" indent="-342900">
              <a:lnSpc>
                <a:spcPct val="107000"/>
              </a:lnSpc>
              <a:buFont typeface="Wingdings" panose="05000000000000000000" pitchFamily="2" charset="2"/>
              <a:buChar char=""/>
            </a:pPr>
            <a:r>
              <a:rPr lang="en-US" sz="1800" dirty="0"/>
              <a:t> 7 . Google verify code is not present in competitor site.</a:t>
            </a:r>
          </a:p>
          <a:p>
            <a:pPr marL="342900" lvl="0" indent="-342900">
              <a:lnSpc>
                <a:spcPct val="107000"/>
              </a:lnSpc>
              <a:buFont typeface="Wingdings" panose="05000000000000000000" pitchFamily="2" charset="2"/>
              <a:buChar char=""/>
            </a:pPr>
            <a:r>
              <a:rPr lang="en-US" sz="1800" dirty="0"/>
              <a:t> 8 . Google verify code is not present in competitor site.</a:t>
            </a:r>
          </a:p>
          <a:p>
            <a:pPr marL="342900" lvl="0" indent="-342900">
              <a:lnSpc>
                <a:spcPct val="107000"/>
              </a:lnSpc>
              <a:buFont typeface="Wingdings" panose="05000000000000000000" pitchFamily="2" charset="2"/>
              <a:buChar char=""/>
            </a:pPr>
            <a:r>
              <a:rPr lang="en-US" sz="1800" dirty="0"/>
              <a:t> 9 . Google verify code is not present in competitor site.</a:t>
            </a:r>
          </a:p>
          <a:p>
            <a:pPr marL="342900" lvl="0" indent="-342900">
              <a:lnSpc>
                <a:spcPct val="107000"/>
              </a:lnSpc>
              <a:buFont typeface="Wingdings" panose="05000000000000000000" pitchFamily="2" charset="2"/>
              <a:buChar char=""/>
            </a:pPr>
            <a:r>
              <a:rPr lang="en-US" sz="1800" dirty="0"/>
              <a:t> 10 . Google verify code is not present in competitor site.</a:t>
            </a:r>
          </a:p>
          <a:p>
            <a:pPr marL="342900" lvl="0" indent="-342900">
              <a:lnSpc>
                <a:spcPct val="107000"/>
              </a:lnSpc>
              <a:buFont typeface="Wingdings" panose="05000000000000000000" pitchFamily="2" charset="2"/>
              <a:buChar char=""/>
            </a:pPr>
            <a:r>
              <a:rPr lang="en-US" sz="1800" dirty="0"/>
              <a:t> 11 . Google verify code is not present in competitor site. </a:t>
            </a:r>
          </a:p>
          <a:p>
            <a:pPr marL="342900" lvl="0" indent="-342900">
              <a:lnSpc>
                <a:spcPct val="107000"/>
              </a:lnSpc>
              <a:buFont typeface="Wingdings" panose="05000000000000000000" pitchFamily="2" charset="2"/>
              <a:buChar char=""/>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p>
          <a:p>
            <a:pPr marL="342900" indent="-342900">
              <a:lnSpc>
                <a:spcPct val="107000"/>
              </a:lnSpc>
              <a:buFont typeface="Wingdings" panose="05000000000000000000" pitchFamily="2" charset="2"/>
              <a:buChar char=""/>
            </a:pP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OnPageHasGoogleVerify</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is occur in our landing page.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a:extLst>
              <a:ext uri="{FF2B5EF4-FFF2-40B4-BE49-F238E27FC236}">
                <a16:creationId xmlns:a16="http://schemas.microsoft.com/office/drawing/2014/main" id="{1FF6DEA9-9175-469B-8053-07E52856A708}"/>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473381" y="271464"/>
            <a:ext cx="2349910" cy="332659"/>
          </a:xfrm>
          <a:prstGeom prst="rect">
            <a:avLst/>
          </a:prstGeom>
        </p:spPr>
      </p:pic>
    </p:spTree>
    <p:extLst>
      <p:ext uri="{BB962C8B-B14F-4D97-AF65-F5344CB8AC3E}">
        <p14:creationId xmlns:p14="http://schemas.microsoft.com/office/powerpoint/2010/main" val="122438398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for </a:t>
            </a:r>
            <a:r>
              <a:rPr lang="en-US" sz="1800" b="1" u="sng" dirty="0" err="1">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OnPageHasMetaAuthor</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 </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a:bodyPr>
          <a:lstStyle/>
          <a:p>
            <a:pPr marL="342900" lvl="0" indent="-342900">
              <a:lnSpc>
                <a:spcPct val="107000"/>
              </a:lnSpc>
              <a:buFont typeface="Wingdings" panose="05000000000000000000" pitchFamily="2" charset="2"/>
              <a:buChar char=""/>
            </a:pPr>
            <a:r>
              <a:rPr lang="en-US" sz="1800" dirty="0"/>
              <a:t> 1 . My site author tag is not presents.</a:t>
            </a:r>
          </a:p>
          <a:p>
            <a:pPr marL="342900" lvl="0" indent="-342900">
              <a:lnSpc>
                <a:spcPct val="107000"/>
              </a:lnSpc>
              <a:buFont typeface="Wingdings" panose="05000000000000000000" pitchFamily="2" charset="2"/>
              <a:buChar char=""/>
            </a:pPr>
            <a:r>
              <a:rPr lang="en-US" sz="1800" dirty="0"/>
              <a:t> 2 . Competitor site author tag is not presents.</a:t>
            </a:r>
          </a:p>
          <a:p>
            <a:pPr marL="342900" lvl="0" indent="-342900">
              <a:lnSpc>
                <a:spcPct val="107000"/>
              </a:lnSpc>
              <a:buFont typeface="Wingdings" panose="05000000000000000000" pitchFamily="2" charset="2"/>
              <a:buChar char=""/>
            </a:pPr>
            <a:r>
              <a:rPr lang="en-US" sz="1800" dirty="0"/>
              <a:t> 3 . Competitor site author tag is not presents.</a:t>
            </a:r>
          </a:p>
          <a:p>
            <a:pPr marL="342900" lvl="0" indent="-342900">
              <a:lnSpc>
                <a:spcPct val="107000"/>
              </a:lnSpc>
              <a:buFont typeface="Wingdings" panose="05000000000000000000" pitchFamily="2" charset="2"/>
              <a:buChar char=""/>
            </a:pPr>
            <a:r>
              <a:rPr lang="en-US" sz="1800" dirty="0"/>
              <a:t> 4 . Competitor site author tag is not presents.</a:t>
            </a:r>
          </a:p>
          <a:p>
            <a:pPr marL="342900" lvl="0" indent="-342900">
              <a:lnSpc>
                <a:spcPct val="107000"/>
              </a:lnSpc>
              <a:buFont typeface="Wingdings" panose="05000000000000000000" pitchFamily="2" charset="2"/>
              <a:buChar char=""/>
            </a:pPr>
            <a:r>
              <a:rPr lang="en-US" sz="1800" dirty="0"/>
              <a:t> 5 . Competitor site author tag is not presents.</a:t>
            </a:r>
          </a:p>
          <a:p>
            <a:pPr marL="342900" lvl="0" indent="-342900">
              <a:lnSpc>
                <a:spcPct val="107000"/>
              </a:lnSpc>
              <a:buFont typeface="Wingdings" panose="05000000000000000000" pitchFamily="2" charset="2"/>
              <a:buChar char=""/>
            </a:pPr>
            <a:r>
              <a:rPr lang="en-US" sz="1800" dirty="0"/>
              <a:t> 6 . Competitor site author tag is not presents.</a:t>
            </a:r>
          </a:p>
          <a:p>
            <a:pPr marL="342900" lvl="0" indent="-342900">
              <a:lnSpc>
                <a:spcPct val="107000"/>
              </a:lnSpc>
              <a:buFont typeface="Wingdings" panose="05000000000000000000" pitchFamily="2" charset="2"/>
              <a:buChar char=""/>
            </a:pPr>
            <a:r>
              <a:rPr lang="en-US" sz="1800" dirty="0"/>
              <a:t> 7 . Competitor site author tag is not presents.</a:t>
            </a:r>
          </a:p>
          <a:p>
            <a:pPr marL="342900" lvl="0" indent="-342900">
              <a:lnSpc>
                <a:spcPct val="107000"/>
              </a:lnSpc>
              <a:buFont typeface="Wingdings" panose="05000000000000000000" pitchFamily="2" charset="2"/>
              <a:buChar char=""/>
            </a:pPr>
            <a:r>
              <a:rPr lang="en-US" sz="1800" dirty="0"/>
              <a:t> 8 . Competitor site author tag is not presents.</a:t>
            </a:r>
          </a:p>
          <a:p>
            <a:pPr marL="342900" lvl="0" indent="-342900">
              <a:lnSpc>
                <a:spcPct val="107000"/>
              </a:lnSpc>
              <a:buFont typeface="Wingdings" panose="05000000000000000000" pitchFamily="2" charset="2"/>
              <a:buChar char=""/>
            </a:pPr>
            <a:r>
              <a:rPr lang="en-US" sz="1800" dirty="0"/>
              <a:t> 9 . Competitor site author tag is not presents.</a:t>
            </a:r>
          </a:p>
          <a:p>
            <a:pPr marL="342900" lvl="0" indent="-342900">
              <a:lnSpc>
                <a:spcPct val="107000"/>
              </a:lnSpc>
              <a:buFont typeface="Wingdings" panose="05000000000000000000" pitchFamily="2" charset="2"/>
              <a:buChar char=""/>
            </a:pPr>
            <a:r>
              <a:rPr lang="en-US" sz="1800" dirty="0"/>
              <a:t> 10 . Competitor site author tag is not presents.</a:t>
            </a:r>
          </a:p>
          <a:p>
            <a:pPr marL="342900" lvl="0" indent="-342900">
              <a:lnSpc>
                <a:spcPct val="107000"/>
              </a:lnSpc>
              <a:buFont typeface="Wingdings" panose="05000000000000000000" pitchFamily="2" charset="2"/>
              <a:buChar char=""/>
            </a:pPr>
            <a:r>
              <a:rPr lang="en-US" sz="1800" dirty="0"/>
              <a:t> 11 . Competitor site author tag is not presents. </a:t>
            </a:r>
          </a:p>
          <a:p>
            <a:pPr marL="342900" lvl="0" indent="-342900">
              <a:lnSpc>
                <a:spcPct val="107000"/>
              </a:lnSpc>
              <a:buFont typeface="Wingdings" panose="05000000000000000000" pitchFamily="2" charset="2"/>
              <a:buChar char=""/>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p>
          <a:p>
            <a:pPr marL="342900" indent="-342900">
              <a:lnSpc>
                <a:spcPct val="107000"/>
              </a:lnSpc>
              <a:buFont typeface="Wingdings" panose="05000000000000000000" pitchFamily="2" charset="2"/>
              <a:buChar char=""/>
            </a:pP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OnPageHasMetaAuthor</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is not occur in our landing page.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a:extLst>
              <a:ext uri="{FF2B5EF4-FFF2-40B4-BE49-F238E27FC236}">
                <a16:creationId xmlns:a16="http://schemas.microsoft.com/office/drawing/2014/main" id="{55CD565C-ABA2-4DA4-94B4-F4B87BD46AF6}"/>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473381" y="271464"/>
            <a:ext cx="2349910" cy="332659"/>
          </a:xfrm>
          <a:prstGeom prst="rect">
            <a:avLst/>
          </a:prstGeom>
        </p:spPr>
      </p:pic>
    </p:spTree>
    <p:extLst>
      <p:ext uri="{BB962C8B-B14F-4D97-AF65-F5344CB8AC3E}">
        <p14:creationId xmlns:p14="http://schemas.microsoft.com/office/powerpoint/2010/main" val="144941882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for </a:t>
            </a:r>
            <a:r>
              <a:rPr lang="en-US" sz="1800" b="1" u="sng" dirty="0" err="1">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OnPageHasMetaDescription</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 </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a:bodyPr>
          <a:lstStyle/>
          <a:p>
            <a:pPr marL="342900" lvl="0" indent="-342900">
              <a:lnSpc>
                <a:spcPct val="107000"/>
              </a:lnSpc>
              <a:buFont typeface="Wingdings" panose="05000000000000000000" pitchFamily="2" charset="2"/>
              <a:buChar char=""/>
            </a:pPr>
            <a:r>
              <a:rPr lang="en-US" sz="1800" dirty="0"/>
              <a:t> 1 . Meta description is Present in my site.</a:t>
            </a:r>
          </a:p>
          <a:p>
            <a:pPr marL="342900" lvl="0" indent="-342900">
              <a:lnSpc>
                <a:spcPct val="107000"/>
              </a:lnSpc>
              <a:buFont typeface="Wingdings" panose="05000000000000000000" pitchFamily="2" charset="2"/>
              <a:buChar char=""/>
            </a:pPr>
            <a:r>
              <a:rPr lang="en-US" sz="1800" dirty="0"/>
              <a:t> 2 . Meta description is present in competitor site.</a:t>
            </a:r>
          </a:p>
          <a:p>
            <a:pPr marL="342900" lvl="0" indent="-342900">
              <a:lnSpc>
                <a:spcPct val="107000"/>
              </a:lnSpc>
              <a:buFont typeface="Wingdings" panose="05000000000000000000" pitchFamily="2" charset="2"/>
              <a:buChar char=""/>
            </a:pPr>
            <a:r>
              <a:rPr lang="en-US" sz="1800" dirty="0"/>
              <a:t> 3 . Meta description is present in competitor site.</a:t>
            </a:r>
          </a:p>
          <a:p>
            <a:pPr marL="342900" lvl="0" indent="-342900">
              <a:lnSpc>
                <a:spcPct val="107000"/>
              </a:lnSpc>
              <a:buFont typeface="Wingdings" panose="05000000000000000000" pitchFamily="2" charset="2"/>
              <a:buChar char=""/>
            </a:pPr>
            <a:r>
              <a:rPr lang="en-US" sz="1800" dirty="0"/>
              <a:t> 4 . Meta description is present in competitor site.</a:t>
            </a:r>
          </a:p>
          <a:p>
            <a:pPr marL="342900" lvl="0" indent="-342900">
              <a:lnSpc>
                <a:spcPct val="107000"/>
              </a:lnSpc>
              <a:buFont typeface="Wingdings" panose="05000000000000000000" pitchFamily="2" charset="2"/>
              <a:buChar char=""/>
            </a:pPr>
            <a:r>
              <a:rPr lang="en-US" sz="1800" dirty="0"/>
              <a:t> 5 . Meta description is present in competitor site.</a:t>
            </a:r>
          </a:p>
          <a:p>
            <a:pPr marL="342900" lvl="0" indent="-342900">
              <a:lnSpc>
                <a:spcPct val="107000"/>
              </a:lnSpc>
              <a:buFont typeface="Wingdings" panose="05000000000000000000" pitchFamily="2" charset="2"/>
              <a:buChar char=""/>
            </a:pPr>
            <a:r>
              <a:rPr lang="en-US" sz="1800" dirty="0"/>
              <a:t> 6 . Meta description is present in competitor site.</a:t>
            </a:r>
          </a:p>
          <a:p>
            <a:pPr marL="342900" lvl="0" indent="-342900">
              <a:lnSpc>
                <a:spcPct val="107000"/>
              </a:lnSpc>
              <a:buFont typeface="Wingdings" panose="05000000000000000000" pitchFamily="2" charset="2"/>
              <a:buChar char=""/>
            </a:pPr>
            <a:r>
              <a:rPr lang="en-US" sz="1800" dirty="0"/>
              <a:t> 7 . Meta description is present in competitor site.</a:t>
            </a:r>
          </a:p>
          <a:p>
            <a:pPr marL="342900" lvl="0" indent="-342900">
              <a:lnSpc>
                <a:spcPct val="107000"/>
              </a:lnSpc>
              <a:buFont typeface="Wingdings" panose="05000000000000000000" pitchFamily="2" charset="2"/>
              <a:buChar char=""/>
            </a:pPr>
            <a:r>
              <a:rPr lang="en-US" sz="1800" dirty="0"/>
              <a:t> 8 . Meta description is present in competitor site.</a:t>
            </a:r>
          </a:p>
          <a:p>
            <a:pPr marL="342900" lvl="0" indent="-342900">
              <a:lnSpc>
                <a:spcPct val="107000"/>
              </a:lnSpc>
              <a:buFont typeface="Wingdings" panose="05000000000000000000" pitchFamily="2" charset="2"/>
              <a:buChar char=""/>
            </a:pPr>
            <a:r>
              <a:rPr lang="en-US" sz="1800" dirty="0"/>
              <a:t> 9 . Meta description is present in competitor site.</a:t>
            </a:r>
          </a:p>
          <a:p>
            <a:pPr marL="342900" lvl="0" indent="-342900">
              <a:lnSpc>
                <a:spcPct val="107000"/>
              </a:lnSpc>
              <a:buFont typeface="Wingdings" panose="05000000000000000000" pitchFamily="2" charset="2"/>
              <a:buChar char=""/>
            </a:pPr>
            <a:r>
              <a:rPr lang="en-US" sz="1800" dirty="0"/>
              <a:t> 10 . Meta description is not present in competitor site.</a:t>
            </a:r>
          </a:p>
          <a:p>
            <a:pPr marL="342900" lvl="0" indent="-342900">
              <a:lnSpc>
                <a:spcPct val="107000"/>
              </a:lnSpc>
              <a:buFont typeface="Wingdings" panose="05000000000000000000" pitchFamily="2" charset="2"/>
              <a:buChar char=""/>
            </a:pPr>
            <a:r>
              <a:rPr lang="en-US" sz="1800" dirty="0"/>
              <a:t> 11 . Meta description is present in competitor site. </a:t>
            </a:r>
          </a:p>
          <a:p>
            <a:pPr marL="342900" lvl="0" indent="-342900">
              <a:lnSpc>
                <a:spcPct val="107000"/>
              </a:lnSpc>
              <a:buFont typeface="Wingdings" panose="05000000000000000000" pitchFamily="2" charset="2"/>
              <a:buChar char=""/>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p>
          <a:p>
            <a:pPr marL="342900" indent="-342900">
              <a:lnSpc>
                <a:spcPct val="107000"/>
              </a:lnSpc>
              <a:buFont typeface="Wingdings" panose="05000000000000000000" pitchFamily="2" charset="2"/>
              <a:buChar char=""/>
            </a:pP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OnPageHasMetaDescription</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is occur in our landing page.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a:extLst>
              <a:ext uri="{FF2B5EF4-FFF2-40B4-BE49-F238E27FC236}">
                <a16:creationId xmlns:a16="http://schemas.microsoft.com/office/drawing/2014/main" id="{3B990DB7-17B3-47D6-A782-85225B6DF76B}"/>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473381" y="271464"/>
            <a:ext cx="2349910" cy="332659"/>
          </a:xfrm>
          <a:prstGeom prst="rect">
            <a:avLst/>
          </a:prstGeom>
        </p:spPr>
      </p:pic>
    </p:spTree>
    <p:extLst>
      <p:ext uri="{BB962C8B-B14F-4D97-AF65-F5344CB8AC3E}">
        <p14:creationId xmlns:p14="http://schemas.microsoft.com/office/powerpoint/2010/main" val="380294177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for </a:t>
            </a:r>
            <a:r>
              <a:rPr lang="en-US" sz="1800" b="1" u="sng" dirty="0" err="1">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OnPageHasMetaKeywords</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 </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a:bodyPr>
          <a:lstStyle/>
          <a:p>
            <a:pPr marL="342900" lvl="0" indent="-342900">
              <a:lnSpc>
                <a:spcPct val="107000"/>
              </a:lnSpc>
              <a:buFont typeface="Wingdings" panose="05000000000000000000" pitchFamily="2" charset="2"/>
              <a:buChar char=""/>
            </a:pPr>
            <a:r>
              <a:rPr lang="en-US" sz="1800" dirty="0"/>
              <a:t> 1 .  Meta Keyword is Present in my site.</a:t>
            </a:r>
          </a:p>
          <a:p>
            <a:pPr marL="342900" lvl="0" indent="-342900">
              <a:lnSpc>
                <a:spcPct val="107000"/>
              </a:lnSpc>
              <a:buFont typeface="Wingdings" panose="05000000000000000000" pitchFamily="2" charset="2"/>
              <a:buChar char=""/>
            </a:pPr>
            <a:r>
              <a:rPr lang="en-US" sz="1800" dirty="0"/>
              <a:t> 2 . Meta Keyword is not present in competitor site.</a:t>
            </a:r>
          </a:p>
          <a:p>
            <a:pPr marL="342900" lvl="0" indent="-342900">
              <a:lnSpc>
                <a:spcPct val="107000"/>
              </a:lnSpc>
              <a:buFont typeface="Wingdings" panose="05000000000000000000" pitchFamily="2" charset="2"/>
              <a:buChar char=""/>
            </a:pPr>
            <a:r>
              <a:rPr lang="en-US" sz="1800" dirty="0"/>
              <a:t> 3 . Meta Keyword is not present in competitor site.</a:t>
            </a:r>
          </a:p>
          <a:p>
            <a:pPr marL="342900" lvl="0" indent="-342900">
              <a:lnSpc>
                <a:spcPct val="107000"/>
              </a:lnSpc>
              <a:buFont typeface="Wingdings" panose="05000000000000000000" pitchFamily="2" charset="2"/>
              <a:buChar char=""/>
            </a:pPr>
            <a:r>
              <a:rPr lang="en-US" sz="1800" dirty="0"/>
              <a:t> 4 . Meta Keyword is not present in competitor site.</a:t>
            </a:r>
          </a:p>
          <a:p>
            <a:pPr marL="342900" lvl="0" indent="-342900">
              <a:lnSpc>
                <a:spcPct val="107000"/>
              </a:lnSpc>
              <a:buFont typeface="Wingdings" panose="05000000000000000000" pitchFamily="2" charset="2"/>
              <a:buChar char=""/>
            </a:pPr>
            <a:r>
              <a:rPr lang="en-US" sz="1800" dirty="0"/>
              <a:t> 5 . Meta Keyword is present in competitor site.</a:t>
            </a:r>
          </a:p>
          <a:p>
            <a:pPr marL="342900" lvl="0" indent="-342900">
              <a:lnSpc>
                <a:spcPct val="107000"/>
              </a:lnSpc>
              <a:buFont typeface="Wingdings" panose="05000000000000000000" pitchFamily="2" charset="2"/>
              <a:buChar char=""/>
            </a:pPr>
            <a:r>
              <a:rPr lang="en-US" sz="1800" dirty="0"/>
              <a:t> 6 . Meta Keyword is not present in competitor site.</a:t>
            </a:r>
          </a:p>
          <a:p>
            <a:pPr marL="342900" lvl="0" indent="-342900">
              <a:lnSpc>
                <a:spcPct val="107000"/>
              </a:lnSpc>
              <a:buFont typeface="Wingdings" panose="05000000000000000000" pitchFamily="2" charset="2"/>
              <a:buChar char=""/>
            </a:pPr>
            <a:r>
              <a:rPr lang="en-US" sz="1800" dirty="0"/>
              <a:t> 7 . Meta Keyword is not present in competitor site.</a:t>
            </a:r>
          </a:p>
          <a:p>
            <a:pPr marL="342900" lvl="0" indent="-342900">
              <a:lnSpc>
                <a:spcPct val="107000"/>
              </a:lnSpc>
              <a:buFont typeface="Wingdings" panose="05000000000000000000" pitchFamily="2" charset="2"/>
              <a:buChar char=""/>
            </a:pPr>
            <a:r>
              <a:rPr lang="en-US" sz="1800" dirty="0"/>
              <a:t> 8 . Meta Keyword is not present in competitor site.</a:t>
            </a:r>
          </a:p>
          <a:p>
            <a:pPr marL="342900" lvl="0" indent="-342900">
              <a:lnSpc>
                <a:spcPct val="107000"/>
              </a:lnSpc>
              <a:buFont typeface="Wingdings" panose="05000000000000000000" pitchFamily="2" charset="2"/>
              <a:buChar char=""/>
            </a:pPr>
            <a:r>
              <a:rPr lang="en-US" sz="1800" dirty="0"/>
              <a:t> 9 . Meta Keyword is not present in competitor site.</a:t>
            </a:r>
          </a:p>
          <a:p>
            <a:pPr marL="342900" lvl="0" indent="-342900">
              <a:lnSpc>
                <a:spcPct val="107000"/>
              </a:lnSpc>
              <a:buFont typeface="Wingdings" panose="05000000000000000000" pitchFamily="2" charset="2"/>
              <a:buChar char=""/>
            </a:pPr>
            <a:r>
              <a:rPr lang="en-US" sz="1800" dirty="0"/>
              <a:t> 10 . Meta Keyword is not present in competitor site.</a:t>
            </a:r>
          </a:p>
          <a:p>
            <a:pPr marL="342900" lvl="0" indent="-342900">
              <a:lnSpc>
                <a:spcPct val="107000"/>
              </a:lnSpc>
              <a:buFont typeface="Wingdings" panose="05000000000000000000" pitchFamily="2" charset="2"/>
              <a:buChar char=""/>
            </a:pPr>
            <a:r>
              <a:rPr lang="en-US" sz="1800" dirty="0"/>
              <a:t> 11 . Meta Keyword is not present in competitor site. </a:t>
            </a:r>
          </a:p>
          <a:p>
            <a:pPr marL="342900" lvl="0" indent="-342900">
              <a:lnSpc>
                <a:spcPct val="107000"/>
              </a:lnSpc>
              <a:buFont typeface="Wingdings" panose="05000000000000000000" pitchFamily="2" charset="2"/>
              <a:buChar char=""/>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p>
          <a:p>
            <a:pPr marL="342900" indent="-342900">
              <a:lnSpc>
                <a:spcPct val="107000"/>
              </a:lnSpc>
              <a:buFont typeface="Wingdings" panose="05000000000000000000" pitchFamily="2" charset="2"/>
              <a:buChar char=""/>
            </a:pP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OnPageHasMetaKeywords</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occur in our landing page.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a:extLst>
              <a:ext uri="{FF2B5EF4-FFF2-40B4-BE49-F238E27FC236}">
                <a16:creationId xmlns:a16="http://schemas.microsoft.com/office/drawing/2014/main" id="{CA5D7EEA-FF29-4C7C-9C8A-12A11AB4A000}"/>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473381" y="271464"/>
            <a:ext cx="2349910" cy="332659"/>
          </a:xfrm>
          <a:prstGeom prst="rect">
            <a:avLst/>
          </a:prstGeom>
        </p:spPr>
      </p:pic>
    </p:spTree>
    <p:extLst>
      <p:ext uri="{BB962C8B-B14F-4D97-AF65-F5344CB8AC3E}">
        <p14:creationId xmlns:p14="http://schemas.microsoft.com/office/powerpoint/2010/main" val="4268335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H2 tag:</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207736" y="438377"/>
            <a:ext cx="12085864" cy="6586537"/>
          </a:xfrm>
        </p:spPr>
        <p:txBody>
          <a:bodyPr>
            <a:normAutofit fontScale="62500" lnSpcReduction="20000"/>
          </a:bodyPr>
          <a:lstStyle/>
          <a:p>
            <a:pPr marL="342900" lvl="0" indent="-342900">
              <a:lnSpc>
                <a:spcPct val="107000"/>
              </a:lnSpc>
              <a:buFont typeface="Wingdings" panose="05000000000000000000" pitchFamily="2" charset="2"/>
              <a:buChar char=""/>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H2 tag is present for MY site =   1</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H2 tag is present for Competitor site =  7</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H2 tag is present for Competitor site =  23</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H2 tag is present for Competitor site =  1</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H2 tag is present for Competitor site =  2</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H2 tag is present for Competitor site =  6</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H2 tag is present for Competitor site =  6</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H2 tag is present for Competitor site =  12</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H2 tag is present for Competitor site =  16</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H2 tag is present for Competitor site =  8</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H2 tag is present for Competitor site =  0</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Mean values of competitors: 8.1 (8)</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H2 tag is occur in our landing page 1 time. Calculating </a:t>
            </a:r>
            <a:r>
              <a:rPr lang="en-US" sz="1800" dirty="0">
                <a:solidFill>
                  <a:srgbClr val="222222"/>
                </a:solidFill>
                <a:effectLst/>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0.071 which satisfy the algorithm condition. It is too closer to 0 that means data appears random. </a:t>
            </a:r>
          </a:p>
          <a:p>
            <a:pPr>
              <a:lnSpc>
                <a:spcPct val="107000"/>
              </a:lnSpc>
              <a:spcAft>
                <a:spcPts val="800"/>
              </a:spcAft>
            </a:pPr>
            <a:endParaRPr lang="en-US" sz="1800" dirty="0">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endParaRPr lang="en-US" sz="1800" dirty="0">
              <a:effectLst/>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Our landing page use H2 tag: 1</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Mean value of competitors H2 tag: 8</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After running our code we will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suggest to add H2 tag 8 times more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a:extLst>
              <a:ext uri="{FF2B5EF4-FFF2-40B4-BE49-F238E27FC236}">
                <a16:creationId xmlns:a16="http://schemas.microsoft.com/office/drawing/2014/main" id="{07623307-F717-4052-92ED-0441A9F47239}"/>
              </a:ext>
            </a:extLst>
          </p:cNvPr>
          <p:cNvPicPr/>
          <p:nvPr/>
        </p:nvPicPr>
        <p:blipFill>
          <a:blip r:embed="rId2"/>
          <a:stretch>
            <a:fillRect/>
          </a:stretch>
        </p:blipFill>
        <p:spPr>
          <a:xfrm>
            <a:off x="2343490" y="4718503"/>
            <a:ext cx="7505020" cy="753383"/>
          </a:xfrm>
          <a:prstGeom prst="rect">
            <a:avLst/>
          </a:prstGeom>
        </p:spPr>
      </p:pic>
      <p:pic>
        <p:nvPicPr>
          <p:cNvPr id="4" name="Picture 3">
            <a:extLst>
              <a:ext uri="{FF2B5EF4-FFF2-40B4-BE49-F238E27FC236}">
                <a16:creationId xmlns:a16="http://schemas.microsoft.com/office/drawing/2014/main" id="{2DFE14F2-35D2-4DD5-A67C-F0D2CD7CF18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93045" y="6290001"/>
            <a:ext cx="2349910" cy="332659"/>
          </a:xfrm>
          <a:prstGeom prst="rect">
            <a:avLst/>
          </a:prstGeom>
        </p:spPr>
      </p:pic>
    </p:spTree>
    <p:extLst>
      <p:ext uri="{BB962C8B-B14F-4D97-AF65-F5344CB8AC3E}">
        <p14:creationId xmlns:p14="http://schemas.microsoft.com/office/powerpoint/2010/main" val="277502427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for </a:t>
            </a:r>
            <a:r>
              <a:rPr lang="en-US" sz="1800" b="1" u="sng" dirty="0" err="1">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OnPageHasMetaRobots</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 </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a:bodyPr>
          <a:lstStyle/>
          <a:p>
            <a:pPr marL="342900" lvl="0" indent="-342900">
              <a:lnSpc>
                <a:spcPct val="107000"/>
              </a:lnSpc>
              <a:buFont typeface="Wingdings" panose="05000000000000000000" pitchFamily="2" charset="2"/>
              <a:buChar char=""/>
            </a:pPr>
            <a:r>
              <a:rPr lang="en-US" sz="1800" dirty="0"/>
              <a:t> 1 . Robots attribute is Present in my site.</a:t>
            </a:r>
          </a:p>
          <a:p>
            <a:pPr marL="342900" lvl="0" indent="-342900">
              <a:lnSpc>
                <a:spcPct val="107000"/>
              </a:lnSpc>
              <a:buFont typeface="Wingdings" panose="05000000000000000000" pitchFamily="2" charset="2"/>
              <a:buChar char=""/>
            </a:pPr>
            <a:r>
              <a:rPr lang="en-US" sz="1800" dirty="0"/>
              <a:t> 2 . Robots attribute is not present in competitor site.</a:t>
            </a:r>
          </a:p>
          <a:p>
            <a:pPr marL="342900" lvl="0" indent="-342900">
              <a:lnSpc>
                <a:spcPct val="107000"/>
              </a:lnSpc>
              <a:buFont typeface="Wingdings" panose="05000000000000000000" pitchFamily="2" charset="2"/>
              <a:buChar char=""/>
            </a:pPr>
            <a:r>
              <a:rPr lang="en-US" sz="1800" dirty="0"/>
              <a:t> 3 . Robots attribute is not present in competitor site.</a:t>
            </a:r>
          </a:p>
          <a:p>
            <a:pPr marL="342900" lvl="0" indent="-342900">
              <a:lnSpc>
                <a:spcPct val="107000"/>
              </a:lnSpc>
              <a:buFont typeface="Wingdings" panose="05000000000000000000" pitchFamily="2" charset="2"/>
              <a:buChar char=""/>
            </a:pPr>
            <a:r>
              <a:rPr lang="en-US" sz="1800" dirty="0"/>
              <a:t> 4 . Robots attribute is present in competitor site.</a:t>
            </a:r>
          </a:p>
          <a:p>
            <a:pPr marL="342900" lvl="0" indent="-342900">
              <a:lnSpc>
                <a:spcPct val="107000"/>
              </a:lnSpc>
              <a:buFont typeface="Wingdings" panose="05000000000000000000" pitchFamily="2" charset="2"/>
              <a:buChar char=""/>
            </a:pPr>
            <a:r>
              <a:rPr lang="en-US" sz="1800" dirty="0"/>
              <a:t> 5 . Robots attribute is not present in competitor site.</a:t>
            </a:r>
          </a:p>
          <a:p>
            <a:pPr marL="342900" lvl="0" indent="-342900">
              <a:lnSpc>
                <a:spcPct val="107000"/>
              </a:lnSpc>
              <a:buFont typeface="Wingdings" panose="05000000000000000000" pitchFamily="2" charset="2"/>
              <a:buChar char=""/>
            </a:pPr>
            <a:r>
              <a:rPr lang="en-US" sz="1800" dirty="0"/>
              <a:t> 6 . Robots attribute is present in competitor site.</a:t>
            </a:r>
          </a:p>
          <a:p>
            <a:pPr marL="342900" lvl="0" indent="-342900">
              <a:lnSpc>
                <a:spcPct val="107000"/>
              </a:lnSpc>
              <a:buFont typeface="Wingdings" panose="05000000000000000000" pitchFamily="2" charset="2"/>
              <a:buChar char=""/>
            </a:pPr>
            <a:r>
              <a:rPr lang="en-US" sz="1800" dirty="0"/>
              <a:t> 7 . Robots attribute is not present in competitor site.</a:t>
            </a:r>
          </a:p>
          <a:p>
            <a:pPr marL="342900" lvl="0" indent="-342900">
              <a:lnSpc>
                <a:spcPct val="107000"/>
              </a:lnSpc>
              <a:buFont typeface="Wingdings" panose="05000000000000000000" pitchFamily="2" charset="2"/>
              <a:buChar char=""/>
            </a:pPr>
            <a:r>
              <a:rPr lang="en-US" sz="1800" dirty="0"/>
              <a:t> 8 . Robots attribute is present in competitor site.</a:t>
            </a:r>
          </a:p>
          <a:p>
            <a:pPr marL="342900" lvl="0" indent="-342900">
              <a:lnSpc>
                <a:spcPct val="107000"/>
              </a:lnSpc>
              <a:buFont typeface="Wingdings" panose="05000000000000000000" pitchFamily="2" charset="2"/>
              <a:buChar char=""/>
            </a:pPr>
            <a:r>
              <a:rPr lang="en-US" sz="1800" dirty="0"/>
              <a:t> 9 . Robots attribute is present in competitor site.</a:t>
            </a:r>
          </a:p>
          <a:p>
            <a:pPr marL="342900" lvl="0" indent="-342900">
              <a:lnSpc>
                <a:spcPct val="107000"/>
              </a:lnSpc>
              <a:buFont typeface="Wingdings" panose="05000000000000000000" pitchFamily="2" charset="2"/>
              <a:buChar char=""/>
            </a:pPr>
            <a:r>
              <a:rPr lang="en-US" sz="1800" dirty="0"/>
              <a:t> 10 . Robots attribute is not present in competitor site.</a:t>
            </a:r>
          </a:p>
          <a:p>
            <a:pPr marL="342900" lvl="0" indent="-342900">
              <a:lnSpc>
                <a:spcPct val="107000"/>
              </a:lnSpc>
              <a:buFont typeface="Wingdings" panose="05000000000000000000" pitchFamily="2" charset="2"/>
              <a:buChar char=""/>
            </a:pPr>
            <a:r>
              <a:rPr lang="en-US" sz="1800" dirty="0"/>
              <a:t> 11 . Robots attribute is present in competitor site.</a:t>
            </a:r>
          </a:p>
          <a:p>
            <a:pPr marL="342900" lvl="0" indent="-342900">
              <a:lnSpc>
                <a:spcPct val="107000"/>
              </a:lnSpc>
              <a:buFont typeface="Wingdings" panose="05000000000000000000" pitchFamily="2" charset="2"/>
              <a:buChar char=""/>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p>
          <a:p>
            <a:pPr marL="342900" indent="-342900">
              <a:lnSpc>
                <a:spcPct val="107000"/>
              </a:lnSpc>
              <a:buFont typeface="Wingdings" panose="05000000000000000000" pitchFamily="2" charset="2"/>
              <a:buChar char=""/>
            </a:pP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OnPageHasMetaRobots</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occur in our landing page.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a:extLst>
              <a:ext uri="{FF2B5EF4-FFF2-40B4-BE49-F238E27FC236}">
                <a16:creationId xmlns:a16="http://schemas.microsoft.com/office/drawing/2014/main" id="{2AFC1B5F-15F8-4E00-AD5E-21E8B573C3CC}"/>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473381" y="271464"/>
            <a:ext cx="2349910" cy="332659"/>
          </a:xfrm>
          <a:prstGeom prst="rect">
            <a:avLst/>
          </a:prstGeom>
        </p:spPr>
      </p:pic>
    </p:spTree>
    <p:extLst>
      <p:ext uri="{BB962C8B-B14F-4D97-AF65-F5344CB8AC3E}">
        <p14:creationId xmlns:p14="http://schemas.microsoft.com/office/powerpoint/2010/main" val="255429964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for </a:t>
            </a:r>
            <a:r>
              <a:rPr lang="en-US" sz="1800" b="1" u="sng" dirty="0" err="1">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OnPageHasMetaViewport</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 </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a:bodyPr>
          <a:lstStyle/>
          <a:p>
            <a:pPr marL="342900" lvl="0" indent="-342900">
              <a:lnSpc>
                <a:spcPct val="107000"/>
              </a:lnSpc>
              <a:buFont typeface="Wingdings" panose="05000000000000000000" pitchFamily="2" charset="2"/>
              <a:buChar char=""/>
            </a:pPr>
            <a:r>
              <a:rPr lang="en-US" sz="1800" dirty="0"/>
              <a:t> 1 . Viewport attribute is Present in my site.</a:t>
            </a:r>
          </a:p>
          <a:p>
            <a:pPr marL="342900" lvl="0" indent="-342900">
              <a:lnSpc>
                <a:spcPct val="107000"/>
              </a:lnSpc>
              <a:buFont typeface="Wingdings" panose="05000000000000000000" pitchFamily="2" charset="2"/>
              <a:buChar char=""/>
            </a:pPr>
            <a:r>
              <a:rPr lang="en-US" sz="1800" dirty="0"/>
              <a:t> 2 . Viewport attribute is present in competitor site.</a:t>
            </a:r>
          </a:p>
          <a:p>
            <a:pPr marL="342900" lvl="0" indent="-342900">
              <a:lnSpc>
                <a:spcPct val="107000"/>
              </a:lnSpc>
              <a:buFont typeface="Wingdings" panose="05000000000000000000" pitchFamily="2" charset="2"/>
              <a:buChar char=""/>
            </a:pPr>
            <a:r>
              <a:rPr lang="en-US" sz="1800" dirty="0"/>
              <a:t> 3 . Viewport attribute is present in competitor site.</a:t>
            </a:r>
          </a:p>
          <a:p>
            <a:pPr marL="342900" lvl="0" indent="-342900">
              <a:lnSpc>
                <a:spcPct val="107000"/>
              </a:lnSpc>
              <a:buFont typeface="Wingdings" panose="05000000000000000000" pitchFamily="2" charset="2"/>
              <a:buChar char=""/>
            </a:pPr>
            <a:r>
              <a:rPr lang="en-US" sz="1800" dirty="0"/>
              <a:t> 4 . Viewport attribute is present in competitor site.</a:t>
            </a:r>
          </a:p>
          <a:p>
            <a:pPr marL="342900" lvl="0" indent="-342900">
              <a:lnSpc>
                <a:spcPct val="107000"/>
              </a:lnSpc>
              <a:buFont typeface="Wingdings" panose="05000000000000000000" pitchFamily="2" charset="2"/>
              <a:buChar char=""/>
            </a:pPr>
            <a:r>
              <a:rPr lang="en-US" sz="1800" dirty="0"/>
              <a:t> 5 . Viewport attribute is present in competitor site.</a:t>
            </a:r>
          </a:p>
          <a:p>
            <a:pPr marL="342900" lvl="0" indent="-342900">
              <a:lnSpc>
                <a:spcPct val="107000"/>
              </a:lnSpc>
              <a:buFont typeface="Wingdings" panose="05000000000000000000" pitchFamily="2" charset="2"/>
              <a:buChar char=""/>
            </a:pPr>
            <a:r>
              <a:rPr lang="en-US" sz="1800" dirty="0"/>
              <a:t> 6 . Viewport attribute is present in competitor site.</a:t>
            </a:r>
          </a:p>
          <a:p>
            <a:pPr marL="342900" lvl="0" indent="-342900">
              <a:lnSpc>
                <a:spcPct val="107000"/>
              </a:lnSpc>
              <a:buFont typeface="Wingdings" panose="05000000000000000000" pitchFamily="2" charset="2"/>
              <a:buChar char=""/>
            </a:pPr>
            <a:r>
              <a:rPr lang="en-US" sz="1800" dirty="0"/>
              <a:t> 7 . Viewport attribute is present in competitor site.</a:t>
            </a:r>
          </a:p>
          <a:p>
            <a:pPr marL="342900" lvl="0" indent="-342900">
              <a:lnSpc>
                <a:spcPct val="107000"/>
              </a:lnSpc>
              <a:buFont typeface="Wingdings" panose="05000000000000000000" pitchFamily="2" charset="2"/>
              <a:buChar char=""/>
            </a:pPr>
            <a:r>
              <a:rPr lang="en-US" sz="1800" dirty="0"/>
              <a:t> 8 . Viewport attribute is present in competitor site.</a:t>
            </a:r>
          </a:p>
          <a:p>
            <a:pPr marL="342900" lvl="0" indent="-342900">
              <a:lnSpc>
                <a:spcPct val="107000"/>
              </a:lnSpc>
              <a:buFont typeface="Wingdings" panose="05000000000000000000" pitchFamily="2" charset="2"/>
              <a:buChar char=""/>
            </a:pPr>
            <a:r>
              <a:rPr lang="en-US" sz="1800" dirty="0"/>
              <a:t> 9 . Viewport attribute is present in competitor site.</a:t>
            </a:r>
          </a:p>
          <a:p>
            <a:pPr marL="342900" lvl="0" indent="-342900">
              <a:lnSpc>
                <a:spcPct val="107000"/>
              </a:lnSpc>
              <a:buFont typeface="Wingdings" panose="05000000000000000000" pitchFamily="2" charset="2"/>
              <a:buChar char=""/>
            </a:pPr>
            <a:r>
              <a:rPr lang="en-US" sz="1800" dirty="0"/>
              <a:t> 10 . Viewport attribute is present in competitor site.</a:t>
            </a:r>
          </a:p>
          <a:p>
            <a:pPr marL="342900" lvl="0" indent="-342900">
              <a:lnSpc>
                <a:spcPct val="107000"/>
              </a:lnSpc>
              <a:buFont typeface="Wingdings" panose="05000000000000000000" pitchFamily="2" charset="2"/>
              <a:buChar char=""/>
            </a:pPr>
            <a:r>
              <a:rPr lang="en-US" sz="1800" dirty="0"/>
              <a:t> 11 . Viewport attribute is present in competitor site.</a:t>
            </a:r>
          </a:p>
          <a:p>
            <a:pPr marL="342900" lvl="0" indent="-342900">
              <a:lnSpc>
                <a:spcPct val="107000"/>
              </a:lnSpc>
              <a:buFont typeface="Wingdings" panose="05000000000000000000" pitchFamily="2" charset="2"/>
              <a:buChar char=""/>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p>
          <a:p>
            <a:pPr marL="342900" indent="-342900">
              <a:lnSpc>
                <a:spcPct val="107000"/>
              </a:lnSpc>
              <a:buFont typeface="Wingdings" panose="05000000000000000000" pitchFamily="2" charset="2"/>
              <a:buChar char=""/>
            </a:pP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OnPageHasMetaViewport</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occur in our landing page.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a:extLst>
              <a:ext uri="{FF2B5EF4-FFF2-40B4-BE49-F238E27FC236}">
                <a16:creationId xmlns:a16="http://schemas.microsoft.com/office/drawing/2014/main" id="{8155EDD7-9680-478D-BFBC-96FD32F71C1D}"/>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473381" y="271464"/>
            <a:ext cx="2349910" cy="332659"/>
          </a:xfrm>
          <a:prstGeom prst="rect">
            <a:avLst/>
          </a:prstGeom>
        </p:spPr>
      </p:pic>
    </p:spTree>
    <p:extLst>
      <p:ext uri="{BB962C8B-B14F-4D97-AF65-F5344CB8AC3E}">
        <p14:creationId xmlns:p14="http://schemas.microsoft.com/office/powerpoint/2010/main" val="106793360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for </a:t>
            </a:r>
            <a:r>
              <a:rPr lang="en-US" sz="1800" b="1" u="sng" dirty="0" err="1">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OnPageHasOgImage</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 </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a:bodyPr>
          <a:lstStyle/>
          <a:p>
            <a:pPr marL="342900" lvl="0" indent="-342900">
              <a:lnSpc>
                <a:spcPct val="107000"/>
              </a:lnSpc>
              <a:buFont typeface="Wingdings" panose="05000000000000000000" pitchFamily="2" charset="2"/>
              <a:buChar char=""/>
            </a:pPr>
            <a:r>
              <a:rPr lang="en-US" sz="1800" dirty="0"/>
              <a:t> 1 . </a:t>
            </a:r>
            <a:r>
              <a:rPr lang="en-US" sz="1800" dirty="0" err="1"/>
              <a:t>og:image</a:t>
            </a:r>
            <a:r>
              <a:rPr lang="en-US" sz="1800" dirty="0"/>
              <a:t> tag is Present in my site.</a:t>
            </a:r>
          </a:p>
          <a:p>
            <a:pPr marL="342900" lvl="0" indent="-342900">
              <a:lnSpc>
                <a:spcPct val="107000"/>
              </a:lnSpc>
              <a:buFont typeface="Wingdings" panose="05000000000000000000" pitchFamily="2" charset="2"/>
              <a:buChar char=""/>
            </a:pPr>
            <a:r>
              <a:rPr lang="en-US" sz="1800" dirty="0"/>
              <a:t> 2 . </a:t>
            </a:r>
            <a:r>
              <a:rPr lang="en-US" sz="1800" dirty="0" err="1"/>
              <a:t>og:image</a:t>
            </a:r>
            <a:r>
              <a:rPr lang="en-US" sz="1800" dirty="0"/>
              <a:t> tag is present in competitor site.</a:t>
            </a:r>
          </a:p>
          <a:p>
            <a:pPr marL="342900" lvl="0" indent="-342900">
              <a:lnSpc>
                <a:spcPct val="107000"/>
              </a:lnSpc>
              <a:buFont typeface="Wingdings" panose="05000000000000000000" pitchFamily="2" charset="2"/>
              <a:buChar char=""/>
            </a:pPr>
            <a:r>
              <a:rPr lang="en-US" sz="1800" dirty="0"/>
              <a:t> 3 . </a:t>
            </a:r>
            <a:r>
              <a:rPr lang="en-US" sz="1800" dirty="0" err="1"/>
              <a:t>og:image</a:t>
            </a:r>
            <a:r>
              <a:rPr lang="en-US" sz="1800" dirty="0"/>
              <a:t> tag is not present in competitor site.</a:t>
            </a:r>
          </a:p>
          <a:p>
            <a:pPr marL="342900" lvl="0" indent="-342900">
              <a:lnSpc>
                <a:spcPct val="107000"/>
              </a:lnSpc>
              <a:buFont typeface="Wingdings" panose="05000000000000000000" pitchFamily="2" charset="2"/>
              <a:buChar char=""/>
            </a:pPr>
            <a:r>
              <a:rPr lang="en-US" sz="1800" dirty="0"/>
              <a:t> 4 . </a:t>
            </a:r>
            <a:r>
              <a:rPr lang="en-US" sz="1800" dirty="0" err="1"/>
              <a:t>og:image</a:t>
            </a:r>
            <a:r>
              <a:rPr lang="en-US" sz="1800" dirty="0"/>
              <a:t> tag is present in competitor site.</a:t>
            </a:r>
          </a:p>
          <a:p>
            <a:pPr marL="342900" lvl="0" indent="-342900">
              <a:lnSpc>
                <a:spcPct val="107000"/>
              </a:lnSpc>
              <a:buFont typeface="Wingdings" panose="05000000000000000000" pitchFamily="2" charset="2"/>
              <a:buChar char=""/>
            </a:pPr>
            <a:r>
              <a:rPr lang="en-US" sz="1800" dirty="0"/>
              <a:t> 5 . </a:t>
            </a:r>
            <a:r>
              <a:rPr lang="en-US" sz="1800" dirty="0" err="1"/>
              <a:t>og:image</a:t>
            </a:r>
            <a:r>
              <a:rPr lang="en-US" sz="1800" dirty="0"/>
              <a:t> tag is present in competitor site.</a:t>
            </a:r>
          </a:p>
          <a:p>
            <a:pPr marL="342900" lvl="0" indent="-342900">
              <a:lnSpc>
                <a:spcPct val="107000"/>
              </a:lnSpc>
              <a:buFont typeface="Wingdings" panose="05000000000000000000" pitchFamily="2" charset="2"/>
              <a:buChar char=""/>
            </a:pPr>
            <a:r>
              <a:rPr lang="en-US" sz="1800" dirty="0"/>
              <a:t> 6 . </a:t>
            </a:r>
            <a:r>
              <a:rPr lang="en-US" sz="1800" dirty="0" err="1"/>
              <a:t>og:image</a:t>
            </a:r>
            <a:r>
              <a:rPr lang="en-US" sz="1800" dirty="0"/>
              <a:t> tag is present in competitor site.</a:t>
            </a:r>
          </a:p>
          <a:p>
            <a:pPr marL="342900" lvl="0" indent="-342900">
              <a:lnSpc>
                <a:spcPct val="107000"/>
              </a:lnSpc>
              <a:buFont typeface="Wingdings" panose="05000000000000000000" pitchFamily="2" charset="2"/>
              <a:buChar char=""/>
            </a:pPr>
            <a:r>
              <a:rPr lang="en-US" sz="1800" dirty="0"/>
              <a:t> 7 . </a:t>
            </a:r>
            <a:r>
              <a:rPr lang="en-US" sz="1800" dirty="0" err="1"/>
              <a:t>og:image</a:t>
            </a:r>
            <a:r>
              <a:rPr lang="en-US" sz="1800" dirty="0"/>
              <a:t> tag is not present in competitor site.</a:t>
            </a:r>
          </a:p>
          <a:p>
            <a:pPr marL="342900" lvl="0" indent="-342900">
              <a:lnSpc>
                <a:spcPct val="107000"/>
              </a:lnSpc>
              <a:buFont typeface="Wingdings" panose="05000000000000000000" pitchFamily="2" charset="2"/>
              <a:buChar char=""/>
            </a:pPr>
            <a:r>
              <a:rPr lang="en-US" sz="1800" dirty="0"/>
              <a:t> 8 . </a:t>
            </a:r>
            <a:r>
              <a:rPr lang="en-US" sz="1800" dirty="0" err="1"/>
              <a:t>og:image</a:t>
            </a:r>
            <a:r>
              <a:rPr lang="en-US" sz="1800" dirty="0"/>
              <a:t> tag is present in competitor site.</a:t>
            </a:r>
          </a:p>
          <a:p>
            <a:pPr marL="342900" lvl="0" indent="-342900">
              <a:lnSpc>
                <a:spcPct val="107000"/>
              </a:lnSpc>
              <a:buFont typeface="Wingdings" panose="05000000000000000000" pitchFamily="2" charset="2"/>
              <a:buChar char=""/>
            </a:pPr>
            <a:r>
              <a:rPr lang="en-US" sz="1800" dirty="0"/>
              <a:t> 9 . </a:t>
            </a:r>
            <a:r>
              <a:rPr lang="en-US" sz="1800" dirty="0" err="1"/>
              <a:t>og:image</a:t>
            </a:r>
            <a:r>
              <a:rPr lang="en-US" sz="1800" dirty="0"/>
              <a:t> tag is present in competitor site.</a:t>
            </a:r>
          </a:p>
          <a:p>
            <a:pPr marL="342900" lvl="0" indent="-342900">
              <a:lnSpc>
                <a:spcPct val="107000"/>
              </a:lnSpc>
              <a:buFont typeface="Wingdings" panose="05000000000000000000" pitchFamily="2" charset="2"/>
              <a:buChar char=""/>
            </a:pPr>
            <a:r>
              <a:rPr lang="en-US" sz="1800" dirty="0"/>
              <a:t> 10 . </a:t>
            </a:r>
            <a:r>
              <a:rPr lang="en-US" sz="1800" dirty="0" err="1"/>
              <a:t>og:image</a:t>
            </a:r>
            <a:r>
              <a:rPr lang="en-US" sz="1800" dirty="0"/>
              <a:t> tag is not present in competitor site.</a:t>
            </a:r>
          </a:p>
          <a:p>
            <a:pPr marL="342900" lvl="0" indent="-342900">
              <a:lnSpc>
                <a:spcPct val="107000"/>
              </a:lnSpc>
              <a:buFont typeface="Wingdings" panose="05000000000000000000" pitchFamily="2" charset="2"/>
              <a:buChar char=""/>
            </a:pPr>
            <a:r>
              <a:rPr lang="en-US" sz="1800" dirty="0"/>
              <a:t> 11 . </a:t>
            </a:r>
            <a:r>
              <a:rPr lang="en-US" sz="1800" dirty="0" err="1"/>
              <a:t>og:image</a:t>
            </a:r>
            <a:r>
              <a:rPr lang="en-US" sz="1800" dirty="0"/>
              <a:t> tag is not present in competitor site. </a:t>
            </a:r>
          </a:p>
          <a:p>
            <a:pPr marL="342900" lvl="0" indent="-342900">
              <a:lnSpc>
                <a:spcPct val="107000"/>
              </a:lnSpc>
              <a:buFont typeface="Wingdings" panose="05000000000000000000" pitchFamily="2" charset="2"/>
              <a:buChar char=""/>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p>
          <a:p>
            <a:pPr marL="342900" indent="-342900">
              <a:lnSpc>
                <a:spcPct val="107000"/>
              </a:lnSpc>
              <a:buFont typeface="Wingdings" panose="05000000000000000000" pitchFamily="2" charset="2"/>
              <a:buChar char=""/>
            </a:pP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OnPageHasOgImage</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occur in our landing page.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a:extLst>
              <a:ext uri="{FF2B5EF4-FFF2-40B4-BE49-F238E27FC236}">
                <a16:creationId xmlns:a16="http://schemas.microsoft.com/office/drawing/2014/main" id="{852AD3DA-B3C3-4BF0-A0DB-4E89E2DDA5ED}"/>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473381" y="271464"/>
            <a:ext cx="2349910" cy="332659"/>
          </a:xfrm>
          <a:prstGeom prst="rect">
            <a:avLst/>
          </a:prstGeom>
        </p:spPr>
      </p:pic>
    </p:spTree>
    <p:extLst>
      <p:ext uri="{BB962C8B-B14F-4D97-AF65-F5344CB8AC3E}">
        <p14:creationId xmlns:p14="http://schemas.microsoft.com/office/powerpoint/2010/main" val="22843494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for </a:t>
            </a:r>
            <a:r>
              <a:rPr lang="en-US" sz="1800" b="1" u="sng" dirty="0" err="1">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OnPageHasWordpressGeneratorTag</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 </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a:bodyPr>
          <a:lstStyle/>
          <a:p>
            <a:pPr marL="342900" lvl="0" indent="-342900">
              <a:lnSpc>
                <a:spcPct val="107000"/>
              </a:lnSpc>
              <a:buFont typeface="Wingdings" panose="05000000000000000000" pitchFamily="2" charset="2"/>
              <a:buChar char=""/>
            </a:pPr>
            <a:r>
              <a:rPr lang="en-US" sz="1800" dirty="0"/>
              <a:t> 1 . Generator tag is not present in my site.</a:t>
            </a:r>
          </a:p>
          <a:p>
            <a:pPr marL="342900" lvl="0" indent="-342900">
              <a:lnSpc>
                <a:spcPct val="107000"/>
              </a:lnSpc>
              <a:buFont typeface="Wingdings" panose="05000000000000000000" pitchFamily="2" charset="2"/>
              <a:buChar char=""/>
            </a:pPr>
            <a:r>
              <a:rPr lang="en-US" sz="1800" dirty="0"/>
              <a:t> 2 . Generator tag is present in competitor site.</a:t>
            </a:r>
          </a:p>
          <a:p>
            <a:pPr marL="342900" lvl="0" indent="-342900">
              <a:lnSpc>
                <a:spcPct val="107000"/>
              </a:lnSpc>
              <a:buFont typeface="Wingdings" panose="05000000000000000000" pitchFamily="2" charset="2"/>
              <a:buChar char=""/>
            </a:pPr>
            <a:r>
              <a:rPr lang="en-US" sz="1800" dirty="0"/>
              <a:t> 3 . Generator tag is present in competitor site.</a:t>
            </a:r>
          </a:p>
          <a:p>
            <a:pPr marL="342900" lvl="0" indent="-342900">
              <a:lnSpc>
                <a:spcPct val="107000"/>
              </a:lnSpc>
              <a:buFont typeface="Wingdings" panose="05000000000000000000" pitchFamily="2" charset="2"/>
              <a:buChar char=""/>
            </a:pPr>
            <a:r>
              <a:rPr lang="en-US" sz="1800" dirty="0"/>
              <a:t> 4 . Generator tag is not present in competitor site.</a:t>
            </a:r>
          </a:p>
          <a:p>
            <a:pPr marL="342900" lvl="0" indent="-342900">
              <a:lnSpc>
                <a:spcPct val="107000"/>
              </a:lnSpc>
              <a:buFont typeface="Wingdings" panose="05000000000000000000" pitchFamily="2" charset="2"/>
              <a:buChar char=""/>
            </a:pPr>
            <a:r>
              <a:rPr lang="en-US" sz="1800" dirty="0"/>
              <a:t> 5 . Generator tag is not present in competitor site.</a:t>
            </a:r>
          </a:p>
          <a:p>
            <a:pPr marL="342900" lvl="0" indent="-342900">
              <a:lnSpc>
                <a:spcPct val="107000"/>
              </a:lnSpc>
              <a:buFont typeface="Wingdings" panose="05000000000000000000" pitchFamily="2" charset="2"/>
              <a:buChar char=""/>
            </a:pPr>
            <a:r>
              <a:rPr lang="en-US" sz="1800" dirty="0"/>
              <a:t> 6 . Generator tag is not present in competitor site.</a:t>
            </a:r>
          </a:p>
          <a:p>
            <a:pPr marL="342900" lvl="0" indent="-342900">
              <a:lnSpc>
                <a:spcPct val="107000"/>
              </a:lnSpc>
              <a:buFont typeface="Wingdings" panose="05000000000000000000" pitchFamily="2" charset="2"/>
              <a:buChar char=""/>
            </a:pPr>
            <a:r>
              <a:rPr lang="en-US" sz="1800" dirty="0"/>
              <a:t> 7 . Generator tag is not present in competitor site.</a:t>
            </a:r>
          </a:p>
          <a:p>
            <a:pPr marL="342900" lvl="0" indent="-342900">
              <a:lnSpc>
                <a:spcPct val="107000"/>
              </a:lnSpc>
              <a:buFont typeface="Wingdings" panose="05000000000000000000" pitchFamily="2" charset="2"/>
              <a:buChar char=""/>
            </a:pPr>
            <a:r>
              <a:rPr lang="en-US" sz="1800" dirty="0"/>
              <a:t> 8 . Generator tag is present in competitor site.</a:t>
            </a:r>
          </a:p>
          <a:p>
            <a:pPr marL="342900" lvl="0" indent="-342900">
              <a:lnSpc>
                <a:spcPct val="107000"/>
              </a:lnSpc>
              <a:buFont typeface="Wingdings" panose="05000000000000000000" pitchFamily="2" charset="2"/>
              <a:buChar char=""/>
            </a:pPr>
            <a:r>
              <a:rPr lang="en-US" sz="1800" dirty="0"/>
              <a:t> 9 . Generator tag is not present in competitor site.</a:t>
            </a:r>
          </a:p>
          <a:p>
            <a:pPr marL="342900" lvl="0" indent="-342900">
              <a:lnSpc>
                <a:spcPct val="107000"/>
              </a:lnSpc>
              <a:buFont typeface="Wingdings" panose="05000000000000000000" pitchFamily="2" charset="2"/>
              <a:buChar char=""/>
            </a:pPr>
            <a:r>
              <a:rPr lang="en-US" sz="1800" dirty="0"/>
              <a:t> 10 . Generator tag is present in competitor site.</a:t>
            </a:r>
          </a:p>
          <a:p>
            <a:pPr marL="342900" lvl="0" indent="-342900">
              <a:lnSpc>
                <a:spcPct val="107000"/>
              </a:lnSpc>
              <a:buFont typeface="Wingdings" panose="05000000000000000000" pitchFamily="2" charset="2"/>
              <a:buChar char=""/>
            </a:pPr>
            <a:r>
              <a:rPr lang="en-US" sz="1800" dirty="0"/>
              <a:t> 11 . Generator tag is present in competitor site. </a:t>
            </a:r>
          </a:p>
          <a:p>
            <a:pPr marL="342900" lvl="0" indent="-342900">
              <a:lnSpc>
                <a:spcPct val="107000"/>
              </a:lnSpc>
              <a:buFont typeface="Wingdings" panose="05000000000000000000" pitchFamily="2" charset="2"/>
              <a:buChar char=""/>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p>
          <a:p>
            <a:pPr marL="342900" indent="-342900">
              <a:lnSpc>
                <a:spcPct val="107000"/>
              </a:lnSpc>
              <a:buFont typeface="Wingdings" panose="05000000000000000000" pitchFamily="2" charset="2"/>
              <a:buChar char=""/>
            </a:pP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OnPageHasWordpressGeneratorTag</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is not occur in our landing page.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a:extLst>
              <a:ext uri="{FF2B5EF4-FFF2-40B4-BE49-F238E27FC236}">
                <a16:creationId xmlns:a16="http://schemas.microsoft.com/office/drawing/2014/main" id="{FE3FF94D-8D69-4130-B114-EB45BC60EFA2}"/>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473381" y="271464"/>
            <a:ext cx="2349910" cy="332659"/>
          </a:xfrm>
          <a:prstGeom prst="rect">
            <a:avLst/>
          </a:prstGeom>
        </p:spPr>
      </p:pic>
    </p:spTree>
    <p:extLst>
      <p:ext uri="{BB962C8B-B14F-4D97-AF65-F5344CB8AC3E}">
        <p14:creationId xmlns:p14="http://schemas.microsoft.com/office/powerpoint/2010/main" val="233350182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for </a:t>
            </a:r>
            <a:r>
              <a:rPr lang="en-US" sz="1800" b="1" u="sng" dirty="0" err="1">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OnPageHasOgType</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 </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a:bodyPr>
          <a:lstStyle/>
          <a:p>
            <a:pPr marL="342900" lvl="0" indent="-342900">
              <a:lnSpc>
                <a:spcPct val="107000"/>
              </a:lnSpc>
              <a:buFont typeface="Wingdings" panose="05000000000000000000" pitchFamily="2" charset="2"/>
              <a:buChar char=""/>
            </a:pPr>
            <a:r>
              <a:rPr lang="en-US" sz="1800" dirty="0"/>
              <a:t> 1 . </a:t>
            </a:r>
            <a:r>
              <a:rPr lang="en-US" sz="1800" dirty="0" err="1"/>
              <a:t>og:type</a:t>
            </a:r>
            <a:r>
              <a:rPr lang="en-US" sz="1800" dirty="0"/>
              <a:t> is Present in my site.</a:t>
            </a:r>
          </a:p>
          <a:p>
            <a:pPr marL="342900" lvl="0" indent="-342900">
              <a:lnSpc>
                <a:spcPct val="107000"/>
              </a:lnSpc>
              <a:buFont typeface="Wingdings" panose="05000000000000000000" pitchFamily="2" charset="2"/>
              <a:buChar char=""/>
            </a:pPr>
            <a:r>
              <a:rPr lang="en-US" sz="1800" dirty="0"/>
              <a:t> 2 . </a:t>
            </a:r>
            <a:r>
              <a:rPr lang="en-US" sz="1800" dirty="0" err="1"/>
              <a:t>og:type</a:t>
            </a:r>
            <a:r>
              <a:rPr lang="en-US" sz="1800" dirty="0"/>
              <a:t> is present in competitor site.</a:t>
            </a:r>
          </a:p>
          <a:p>
            <a:pPr marL="342900" lvl="0" indent="-342900">
              <a:lnSpc>
                <a:spcPct val="107000"/>
              </a:lnSpc>
              <a:buFont typeface="Wingdings" panose="05000000000000000000" pitchFamily="2" charset="2"/>
              <a:buChar char=""/>
            </a:pPr>
            <a:r>
              <a:rPr lang="en-US" sz="1800" dirty="0"/>
              <a:t> 3 . </a:t>
            </a:r>
            <a:r>
              <a:rPr lang="en-US" sz="1800" dirty="0" err="1"/>
              <a:t>og:type</a:t>
            </a:r>
            <a:r>
              <a:rPr lang="en-US" sz="1800" dirty="0"/>
              <a:t> is present in competitor site.</a:t>
            </a:r>
          </a:p>
          <a:p>
            <a:pPr marL="342900" lvl="0" indent="-342900">
              <a:lnSpc>
                <a:spcPct val="107000"/>
              </a:lnSpc>
              <a:buFont typeface="Wingdings" panose="05000000000000000000" pitchFamily="2" charset="2"/>
              <a:buChar char=""/>
            </a:pPr>
            <a:r>
              <a:rPr lang="en-US" sz="1800" dirty="0"/>
              <a:t> 4 . </a:t>
            </a:r>
            <a:r>
              <a:rPr lang="en-US" sz="1800" dirty="0" err="1"/>
              <a:t>og:type</a:t>
            </a:r>
            <a:r>
              <a:rPr lang="en-US" sz="1800" dirty="0"/>
              <a:t> is present in competitor site.</a:t>
            </a:r>
          </a:p>
          <a:p>
            <a:pPr marL="342900" lvl="0" indent="-342900">
              <a:lnSpc>
                <a:spcPct val="107000"/>
              </a:lnSpc>
              <a:buFont typeface="Wingdings" panose="05000000000000000000" pitchFamily="2" charset="2"/>
              <a:buChar char=""/>
            </a:pPr>
            <a:r>
              <a:rPr lang="en-US" sz="1800" dirty="0"/>
              <a:t> 5 . </a:t>
            </a:r>
            <a:r>
              <a:rPr lang="en-US" sz="1800" dirty="0" err="1"/>
              <a:t>og:type</a:t>
            </a:r>
            <a:r>
              <a:rPr lang="en-US" sz="1800" dirty="0"/>
              <a:t> is not present in competitor site.</a:t>
            </a:r>
          </a:p>
          <a:p>
            <a:pPr marL="342900" lvl="0" indent="-342900">
              <a:lnSpc>
                <a:spcPct val="107000"/>
              </a:lnSpc>
              <a:buFont typeface="Wingdings" panose="05000000000000000000" pitchFamily="2" charset="2"/>
              <a:buChar char=""/>
            </a:pPr>
            <a:r>
              <a:rPr lang="en-US" sz="1800" dirty="0"/>
              <a:t> 6 . </a:t>
            </a:r>
            <a:r>
              <a:rPr lang="en-US" sz="1800" dirty="0" err="1"/>
              <a:t>og:type</a:t>
            </a:r>
            <a:r>
              <a:rPr lang="en-US" sz="1800" dirty="0"/>
              <a:t> is present in competitor site.</a:t>
            </a:r>
          </a:p>
          <a:p>
            <a:pPr marL="342900" lvl="0" indent="-342900">
              <a:lnSpc>
                <a:spcPct val="107000"/>
              </a:lnSpc>
              <a:buFont typeface="Wingdings" panose="05000000000000000000" pitchFamily="2" charset="2"/>
              <a:buChar char=""/>
            </a:pPr>
            <a:r>
              <a:rPr lang="en-US" sz="1800" dirty="0"/>
              <a:t> 7 . </a:t>
            </a:r>
            <a:r>
              <a:rPr lang="en-US" sz="1800" dirty="0" err="1"/>
              <a:t>og:type</a:t>
            </a:r>
            <a:r>
              <a:rPr lang="en-US" sz="1800" dirty="0"/>
              <a:t> is not present in competitor site.</a:t>
            </a:r>
          </a:p>
          <a:p>
            <a:pPr marL="342900" lvl="0" indent="-342900">
              <a:lnSpc>
                <a:spcPct val="107000"/>
              </a:lnSpc>
              <a:buFont typeface="Wingdings" panose="05000000000000000000" pitchFamily="2" charset="2"/>
              <a:buChar char=""/>
            </a:pPr>
            <a:r>
              <a:rPr lang="en-US" sz="1800" dirty="0"/>
              <a:t> 8 . </a:t>
            </a:r>
            <a:r>
              <a:rPr lang="en-US" sz="1800" dirty="0" err="1"/>
              <a:t>og:type</a:t>
            </a:r>
            <a:r>
              <a:rPr lang="en-US" sz="1800" dirty="0"/>
              <a:t> is present in competitor site.</a:t>
            </a:r>
          </a:p>
          <a:p>
            <a:pPr marL="342900" lvl="0" indent="-342900">
              <a:lnSpc>
                <a:spcPct val="107000"/>
              </a:lnSpc>
              <a:buFont typeface="Wingdings" panose="05000000000000000000" pitchFamily="2" charset="2"/>
              <a:buChar char=""/>
            </a:pPr>
            <a:r>
              <a:rPr lang="en-US" sz="1800" dirty="0"/>
              <a:t> 9 . </a:t>
            </a:r>
            <a:r>
              <a:rPr lang="en-US" sz="1800" dirty="0" err="1"/>
              <a:t>og:type</a:t>
            </a:r>
            <a:r>
              <a:rPr lang="en-US" sz="1800" dirty="0"/>
              <a:t> is present in competitor site.</a:t>
            </a:r>
          </a:p>
          <a:p>
            <a:pPr marL="342900" lvl="0" indent="-342900">
              <a:lnSpc>
                <a:spcPct val="107000"/>
              </a:lnSpc>
              <a:buFont typeface="Wingdings" panose="05000000000000000000" pitchFamily="2" charset="2"/>
              <a:buChar char=""/>
            </a:pPr>
            <a:r>
              <a:rPr lang="en-US" sz="1800" dirty="0"/>
              <a:t> 10 . </a:t>
            </a:r>
            <a:r>
              <a:rPr lang="en-US" sz="1800" dirty="0" err="1"/>
              <a:t>og:type</a:t>
            </a:r>
            <a:r>
              <a:rPr lang="en-US" sz="1800" dirty="0"/>
              <a:t> is not present in competitor site.</a:t>
            </a:r>
          </a:p>
          <a:p>
            <a:pPr marL="342900" lvl="0" indent="-342900">
              <a:lnSpc>
                <a:spcPct val="107000"/>
              </a:lnSpc>
              <a:buFont typeface="Wingdings" panose="05000000000000000000" pitchFamily="2" charset="2"/>
              <a:buChar char=""/>
            </a:pPr>
            <a:r>
              <a:rPr lang="en-US" sz="1800" dirty="0"/>
              <a:t> 11 . </a:t>
            </a:r>
            <a:r>
              <a:rPr lang="en-US" sz="1800" dirty="0" err="1"/>
              <a:t>og:type</a:t>
            </a:r>
            <a:r>
              <a:rPr lang="en-US" sz="1800" dirty="0"/>
              <a:t> is present in competitor site. </a:t>
            </a:r>
          </a:p>
          <a:p>
            <a:pPr marL="342900" lvl="0" indent="-342900">
              <a:lnSpc>
                <a:spcPct val="107000"/>
              </a:lnSpc>
              <a:buFont typeface="Wingdings" panose="05000000000000000000" pitchFamily="2" charset="2"/>
              <a:buChar char=""/>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p>
          <a:p>
            <a:pPr marL="342900" indent="-342900">
              <a:lnSpc>
                <a:spcPct val="107000"/>
              </a:lnSpc>
              <a:buFont typeface="Wingdings" panose="05000000000000000000" pitchFamily="2" charset="2"/>
              <a:buChar char=""/>
            </a:pP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OnPageHasOgType</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is occur in our landing page.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a:extLst>
              <a:ext uri="{FF2B5EF4-FFF2-40B4-BE49-F238E27FC236}">
                <a16:creationId xmlns:a16="http://schemas.microsoft.com/office/drawing/2014/main" id="{DB05218D-871E-49B2-8F6C-217E41123CE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473381" y="271464"/>
            <a:ext cx="2349910" cy="332659"/>
          </a:xfrm>
          <a:prstGeom prst="rect">
            <a:avLst/>
          </a:prstGeom>
        </p:spPr>
      </p:pic>
    </p:spTree>
    <p:extLst>
      <p:ext uri="{BB962C8B-B14F-4D97-AF65-F5344CB8AC3E}">
        <p14:creationId xmlns:p14="http://schemas.microsoft.com/office/powerpoint/2010/main" val="366522388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for </a:t>
            </a:r>
            <a:r>
              <a:rPr lang="en-US" sz="1800" b="1" u="sng" dirty="0" err="1">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OnPageITagExactMatches</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92500" lnSpcReduction="10000"/>
          </a:bodyPr>
          <a:lstStyle/>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1 . I tag is not exact Match in my site.</a:t>
            </a:r>
          </a:p>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2 . I tag is not exact Match in competitor site.</a:t>
            </a:r>
          </a:p>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3 . I tag is not exact Match in competitor site.</a:t>
            </a:r>
          </a:p>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4 . I tag is not exact Match in competitor site.</a:t>
            </a:r>
          </a:p>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5 . I tag is not exact Match in competitor site.</a:t>
            </a:r>
          </a:p>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6 . I tag is not exact Match in competitor site.</a:t>
            </a:r>
          </a:p>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7 . I tag is not exact Match in competitor site.</a:t>
            </a:r>
          </a:p>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8 . I tag is not exact Match in competitor site.</a:t>
            </a:r>
          </a:p>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9 . I tag is not exact Match in competitor site.</a:t>
            </a:r>
          </a:p>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10 . I tag is not exact Match in competitor site.</a:t>
            </a:r>
          </a:p>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11 . I tag is not exact Match in competitor site.</a:t>
            </a:r>
          </a:p>
          <a:p>
            <a:pPr marL="342900" lvl="0" indent="-342900">
              <a:lnSpc>
                <a:spcPct val="107000"/>
              </a:lnSpc>
              <a:buFont typeface="Wingdings" panose="05000000000000000000" pitchFamily="2" charset="2"/>
              <a:buChar char=""/>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p>
          <a:p>
            <a:pPr marL="342900" indent="-342900">
              <a:lnSpc>
                <a:spcPct val="107000"/>
              </a:lnSpc>
              <a:buFont typeface="Wingdings" panose="05000000000000000000" pitchFamily="2" charset="2"/>
              <a:buChar char=""/>
            </a:pPr>
            <a:r>
              <a:rPr lang="en-US" sz="1800" dirty="0" err="1">
                <a:latin typeface="Bahnschrift Condensed" panose="020B0502040204020203" pitchFamily="34" charset="0"/>
                <a:ea typeface="Times New Roman" panose="02020603050405020304" pitchFamily="18" charset="0"/>
                <a:cs typeface="Calibri" panose="020F0502020204030204" pitchFamily="34" charset="0"/>
              </a:rPr>
              <a:t>OnPageITagExactMatches</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tag is occur in our landing page. Calculating </a:t>
            </a:r>
            <a:r>
              <a:rPr lang="en-US" sz="1800" dirty="0">
                <a:solidFill>
                  <a:srgbClr val="222222"/>
                </a:solidFill>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0 which satisfy the algorithm condition. </a:t>
            </a:r>
            <a:r>
              <a:rPr lang="en-US" sz="1600" dirty="0">
                <a:latin typeface="Bahnschrift Condensed" panose="020B0502040204020203" pitchFamily="34" charset="0"/>
                <a:ea typeface="Times New Roman" panose="02020603050405020304" pitchFamily="18" charset="0"/>
                <a:cs typeface="Calibri" panose="020F0502020204030204" pitchFamily="34" charset="0"/>
              </a:rPr>
              <a:t>It is too closer to 0 that means data appears random.</a:t>
            </a:r>
            <a:r>
              <a:rPr lang="en-US" sz="16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a:t>
            </a:r>
            <a:endParaRPr lang="en-US" sz="1600" dirty="0">
              <a:solidFill>
                <a:schemeClr val="bg2">
                  <a:lumMod val="50000"/>
                </a:schemeClr>
              </a:solidFill>
              <a:latin typeface="Bahnschrift Condensed" panose="020B0502040204020203" pitchFamily="34" charset="0"/>
              <a:ea typeface="Calibri" panose="020F0502020204030204" pitchFamily="34" charset="0"/>
              <a:cs typeface="Calibri" panose="020F0502020204030204" pitchFamily="34" charset="0"/>
            </a:endParaRPr>
          </a:p>
          <a:p>
            <a:pPr lvl="0">
              <a:lnSpc>
                <a:spcPct val="107000"/>
              </a:lnSpc>
            </a:pP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en-US" sz="1800" dirty="0" err="1">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OnPageITagExactMatches</a:t>
            </a:r>
            <a:r>
              <a:rPr lang="en-US" sz="1800" dirty="0">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 tag </a:t>
            </a:r>
            <a:r>
              <a:rPr lang="en-US" sz="2000" dirty="0">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is occur </a:t>
            </a:r>
            <a:r>
              <a:rPr lang="en-US" sz="1900" dirty="0">
                <a:latin typeface="Bahnschrift Condensed" panose="020B0502040204020203" pitchFamily="34" charset="0"/>
                <a:ea typeface="Times New Roman" panose="02020603050405020304" pitchFamily="18" charset="0"/>
                <a:cs typeface="Calibri" panose="020F0502020204030204" pitchFamily="34" charset="0"/>
              </a:rPr>
              <a:t>in our landing page, after</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running our code we will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suggest to add tag to optimize more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p:cNvPicPr>
            <a:picLocks noChangeAspect="1"/>
          </p:cNvPicPr>
          <p:nvPr/>
        </p:nvPicPr>
        <p:blipFill>
          <a:blip r:embed="rId2"/>
          <a:stretch>
            <a:fillRect/>
          </a:stretch>
        </p:blipFill>
        <p:spPr>
          <a:xfrm>
            <a:off x="3200220" y="5447402"/>
            <a:ext cx="5429250" cy="332297"/>
          </a:xfrm>
          <a:prstGeom prst="rect">
            <a:avLst/>
          </a:prstGeom>
        </p:spPr>
      </p:pic>
      <p:pic>
        <p:nvPicPr>
          <p:cNvPr id="4" name="Picture 3">
            <a:extLst>
              <a:ext uri="{FF2B5EF4-FFF2-40B4-BE49-F238E27FC236}">
                <a16:creationId xmlns:a16="http://schemas.microsoft.com/office/drawing/2014/main" id="{76C9C392-D3A2-4D40-816D-7ECD54E63078}"/>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73381" y="271464"/>
            <a:ext cx="2349910" cy="332659"/>
          </a:xfrm>
          <a:prstGeom prst="rect">
            <a:avLst/>
          </a:prstGeom>
        </p:spPr>
      </p:pic>
    </p:spTree>
    <p:extLst>
      <p:ext uri="{BB962C8B-B14F-4D97-AF65-F5344CB8AC3E}">
        <p14:creationId xmlns:p14="http://schemas.microsoft.com/office/powerpoint/2010/main" val="118919352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for section tag</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92500" lnSpcReduction="10000"/>
          </a:bodyPr>
          <a:lstStyle/>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1 . Section tag is Present in my site.</a:t>
            </a:r>
          </a:p>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2 . Section tag is present in competitor site.</a:t>
            </a:r>
          </a:p>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3 . Section tag is present in competitor site.</a:t>
            </a:r>
          </a:p>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4 . Section tag is not present in competitor site.</a:t>
            </a:r>
          </a:p>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5 . Section tag is present in competitor site.</a:t>
            </a:r>
          </a:p>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6 . Section tag is present in competitor site.</a:t>
            </a:r>
          </a:p>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7 . Section tag is not present in competitor site.</a:t>
            </a:r>
          </a:p>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8 . Section tag is present in competitor site.</a:t>
            </a:r>
          </a:p>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9 . Section tag is present in competitor site.</a:t>
            </a:r>
          </a:p>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10 . Section tag is present in competitor site.</a:t>
            </a:r>
          </a:p>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11 . Section tag is not present in competitor </a:t>
            </a:r>
            <a:r>
              <a:rPr lang="en-US" sz="180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site.</a:t>
            </a:r>
          </a:p>
          <a:p>
            <a:pPr marL="342900" lvl="0" indent="-342900">
              <a:lnSpc>
                <a:spcPct val="107000"/>
              </a:lnSpc>
              <a:buFont typeface="Wingdings" panose="05000000000000000000" pitchFamily="2" charset="2"/>
              <a:buChar char=""/>
            </a:pPr>
            <a:r>
              <a:rPr lang="en-US" sz="1800" b="1">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a:t>
            </a: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observation: </a:t>
            </a:r>
          </a:p>
          <a:p>
            <a:pPr marL="34290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section tag tag is occur in our landing page. Calculating </a:t>
            </a:r>
            <a:r>
              <a:rPr lang="en-US" sz="1800" dirty="0">
                <a:solidFill>
                  <a:srgbClr val="222222"/>
                </a:solidFill>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-0.033 which satisfy the algorithm condition. </a:t>
            </a:r>
            <a:r>
              <a:rPr lang="en-US" sz="1600" dirty="0">
                <a:latin typeface="Bahnschrift Condensed" panose="020B0502040204020203" pitchFamily="34" charset="0"/>
                <a:ea typeface="Times New Roman" panose="02020603050405020304" pitchFamily="18" charset="0"/>
                <a:cs typeface="Calibri" panose="020F0502020204030204" pitchFamily="34" charset="0"/>
              </a:rPr>
              <a:t>It is too closer to 0 that means data appears random.</a:t>
            </a:r>
            <a:r>
              <a:rPr lang="en-US" sz="16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a:t>
            </a:r>
            <a:endParaRPr lang="en-US" sz="1600" dirty="0">
              <a:solidFill>
                <a:schemeClr val="bg2">
                  <a:lumMod val="50000"/>
                </a:schemeClr>
              </a:solidFill>
              <a:latin typeface="Bahnschrift Condensed" panose="020B0502040204020203" pitchFamily="34" charset="0"/>
              <a:ea typeface="Calibri" panose="020F0502020204030204" pitchFamily="34" charset="0"/>
              <a:cs typeface="Calibri" panose="020F0502020204030204" pitchFamily="34" charset="0"/>
            </a:endParaRPr>
          </a:p>
          <a:p>
            <a:pPr lvl="0">
              <a:lnSpc>
                <a:spcPct val="107000"/>
              </a:lnSpc>
            </a:pP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en-US" sz="1800" dirty="0">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section tag tag </a:t>
            </a:r>
            <a:r>
              <a:rPr lang="en-US" sz="2000" dirty="0">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is occur </a:t>
            </a:r>
            <a:r>
              <a:rPr lang="en-US" sz="1900" dirty="0">
                <a:latin typeface="Bahnschrift Condensed" panose="020B0502040204020203" pitchFamily="34" charset="0"/>
                <a:ea typeface="Times New Roman" panose="02020603050405020304" pitchFamily="18" charset="0"/>
                <a:cs typeface="Calibri" panose="020F0502020204030204" pitchFamily="34" charset="0"/>
              </a:rPr>
              <a:t>in our landing page, after</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running our code we will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suggest to add tag to optimize more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4" name="Picture 3"/>
          <p:cNvPicPr>
            <a:picLocks noChangeAspect="1"/>
          </p:cNvPicPr>
          <p:nvPr/>
        </p:nvPicPr>
        <p:blipFill>
          <a:blip r:embed="rId2"/>
          <a:stretch>
            <a:fillRect/>
          </a:stretch>
        </p:blipFill>
        <p:spPr>
          <a:xfrm>
            <a:off x="2750911" y="5382253"/>
            <a:ext cx="5467350" cy="328433"/>
          </a:xfrm>
          <a:prstGeom prst="rect">
            <a:avLst/>
          </a:prstGeom>
        </p:spPr>
      </p:pic>
      <p:pic>
        <p:nvPicPr>
          <p:cNvPr id="3" name="Picture 2">
            <a:extLst>
              <a:ext uri="{FF2B5EF4-FFF2-40B4-BE49-F238E27FC236}">
                <a16:creationId xmlns:a16="http://schemas.microsoft.com/office/drawing/2014/main" id="{B3AA5C55-B72D-4A33-8181-BFB1FCC32BED}"/>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73381" y="271464"/>
            <a:ext cx="2349910" cy="332659"/>
          </a:xfrm>
          <a:prstGeom prst="rect">
            <a:avLst/>
          </a:prstGeom>
        </p:spPr>
      </p:pic>
    </p:spTree>
    <p:extLst>
      <p:ext uri="{BB962C8B-B14F-4D97-AF65-F5344CB8AC3E}">
        <p14:creationId xmlns:p14="http://schemas.microsoft.com/office/powerpoint/2010/main" val="424248557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a:t>
            </a:r>
            <a:r>
              <a:rPr lang="en-US" sz="1800" b="1" u="sng" dirty="0">
                <a:solidFill>
                  <a:srgbClr val="FF0000"/>
                </a:solidFill>
                <a:latin typeface="Bahnschrift Condensed" panose="020B0502040204020203" pitchFamily="34" charset="0"/>
                <a:ea typeface="Times New Roman" panose="02020603050405020304" pitchFamily="18" charset="0"/>
                <a:cs typeface="Calibri" panose="020F0502020204030204" pitchFamily="34" charset="0"/>
              </a:rPr>
              <a:t>for missing image alt tag</a:t>
            </a:r>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92500" lnSpcReduction="10000"/>
          </a:bodyPr>
          <a:lstStyle/>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1 . Image alt tag missing for landing page=1</a:t>
            </a:r>
          </a:p>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2 . Image alt tag missing for competitor1 =14</a:t>
            </a:r>
          </a:p>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3 . Image alt tag missing for competitor2 =16</a:t>
            </a:r>
          </a:p>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4 . Image alt tag missing for competitor3 =0</a:t>
            </a:r>
          </a:p>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5 . Image alt tag missing for competitor4 =7</a:t>
            </a:r>
          </a:p>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6 . Image alt tag missing for competitor5 =51</a:t>
            </a:r>
          </a:p>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7 . Image alt tag missing for competitor6 =14</a:t>
            </a:r>
          </a:p>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8 . Image alt tag missing for competitor7 =0</a:t>
            </a:r>
          </a:p>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9 . Image alt tag missing for competitor8 =18</a:t>
            </a:r>
          </a:p>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10 . Image alt tag missing for competitor9 =59</a:t>
            </a:r>
          </a:p>
          <a:p>
            <a:pPr marL="342900" lvl="0" indent="-342900">
              <a:lnSpc>
                <a:spcPct val="107000"/>
              </a:lnSpc>
              <a:buFont typeface="Wingdings" panose="05000000000000000000" pitchFamily="2" charset="2"/>
              <a:buChar char=""/>
            </a:pPr>
            <a:r>
              <a:rPr lang="en-US" sz="18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11 . Image alt tag missing for competitor10 =11</a:t>
            </a:r>
          </a:p>
          <a:p>
            <a:pPr marL="342900" lvl="0" indent="-342900">
              <a:lnSpc>
                <a:spcPct val="107000"/>
              </a:lnSpc>
              <a:buFont typeface="Wingdings" panose="05000000000000000000" pitchFamily="2" charset="2"/>
              <a:buChar char=""/>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p>
          <a:p>
            <a:pPr marL="34290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image alt tag is occur in our landing page. Calculating </a:t>
            </a:r>
            <a:r>
              <a:rPr lang="en-US" sz="1800" dirty="0">
                <a:solidFill>
                  <a:srgbClr val="222222"/>
                </a:solidFill>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0.184which satisfy the algorithm condition. </a:t>
            </a:r>
            <a:r>
              <a:rPr lang="en-US" sz="1600" dirty="0">
                <a:latin typeface="Bahnschrift Condensed" panose="020B0502040204020203" pitchFamily="34" charset="0"/>
                <a:ea typeface="Times New Roman" panose="02020603050405020304" pitchFamily="18" charset="0"/>
                <a:cs typeface="Calibri" panose="020F0502020204030204" pitchFamily="34" charset="0"/>
              </a:rPr>
              <a:t>It is too closer to 0 that means data appears random.</a:t>
            </a:r>
            <a:r>
              <a:rPr lang="en-US" sz="1600" dirty="0">
                <a:solidFill>
                  <a:schemeClr val="bg2">
                    <a:lumMod val="50000"/>
                  </a:schemeClr>
                </a:solidFill>
                <a:latin typeface="Bahnschrift Condensed" panose="020B0502040204020203" pitchFamily="34" charset="0"/>
                <a:ea typeface="Times New Roman" panose="02020603050405020304" pitchFamily="18" charset="0"/>
                <a:cs typeface="Calibri" panose="020F0502020204030204" pitchFamily="34" charset="0"/>
              </a:rPr>
              <a:t> </a:t>
            </a:r>
            <a:endParaRPr lang="en-US" sz="1600" dirty="0">
              <a:solidFill>
                <a:schemeClr val="bg2">
                  <a:lumMod val="50000"/>
                </a:schemeClr>
              </a:solidFill>
              <a:latin typeface="Bahnschrift Condensed" panose="020B0502040204020203" pitchFamily="34" charset="0"/>
              <a:ea typeface="Calibri" panose="020F0502020204030204" pitchFamily="34" charset="0"/>
              <a:cs typeface="Calibri" panose="020F0502020204030204" pitchFamily="34" charset="0"/>
            </a:endParaRPr>
          </a:p>
          <a:p>
            <a:pPr lvl="0">
              <a:lnSpc>
                <a:spcPct val="107000"/>
              </a:lnSpc>
            </a:pP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en-US" sz="1800" dirty="0">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image alt tag </a:t>
            </a:r>
            <a:r>
              <a:rPr lang="en-US" sz="2000" dirty="0">
                <a:solidFill>
                  <a:schemeClr val="accent3">
                    <a:lumMod val="75000"/>
                  </a:schemeClr>
                </a:solidFill>
                <a:latin typeface="Bahnschrift Condensed" panose="020B0502040204020203" pitchFamily="34" charset="0"/>
                <a:ea typeface="Times New Roman" panose="02020603050405020304" pitchFamily="18" charset="0"/>
                <a:cs typeface="Calibri" panose="020F0502020204030204" pitchFamily="34" charset="0"/>
              </a:rPr>
              <a:t>is occur </a:t>
            </a:r>
            <a:r>
              <a:rPr lang="en-US" sz="1900" dirty="0">
                <a:latin typeface="Bahnschrift Condensed" panose="020B0502040204020203" pitchFamily="34" charset="0"/>
                <a:ea typeface="Times New Roman" panose="02020603050405020304" pitchFamily="18" charset="0"/>
                <a:cs typeface="Calibri" panose="020F0502020204030204" pitchFamily="34" charset="0"/>
              </a:rPr>
              <a:t>in our landing page, after</a:t>
            </a:r>
            <a:r>
              <a:rPr lang="en-US" sz="1800" dirty="0">
                <a:latin typeface="Bahnschrift Condensed" panose="020B0502040204020203" pitchFamily="34" charset="0"/>
                <a:ea typeface="Times New Roman" panose="02020603050405020304" pitchFamily="18" charset="0"/>
                <a:cs typeface="Calibri" panose="020F0502020204030204" pitchFamily="34" charset="0"/>
              </a:rPr>
              <a:t> running our code we will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suggest to add tag to optimize more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p:cNvPicPr>
            <a:picLocks noChangeAspect="1"/>
          </p:cNvPicPr>
          <p:nvPr/>
        </p:nvPicPr>
        <p:blipFill>
          <a:blip r:embed="rId2"/>
          <a:stretch>
            <a:fillRect/>
          </a:stretch>
        </p:blipFill>
        <p:spPr>
          <a:xfrm>
            <a:off x="2422298" y="5436888"/>
            <a:ext cx="6124575" cy="420448"/>
          </a:xfrm>
          <a:prstGeom prst="rect">
            <a:avLst/>
          </a:prstGeom>
        </p:spPr>
      </p:pic>
      <p:pic>
        <p:nvPicPr>
          <p:cNvPr id="4" name="Picture 3">
            <a:extLst>
              <a:ext uri="{FF2B5EF4-FFF2-40B4-BE49-F238E27FC236}">
                <a16:creationId xmlns:a16="http://schemas.microsoft.com/office/drawing/2014/main" id="{01169A0E-8B8B-487D-A8E0-E610979D00F4}"/>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73381" y="271464"/>
            <a:ext cx="2349910" cy="332659"/>
          </a:xfrm>
          <a:prstGeom prst="rect">
            <a:avLst/>
          </a:prstGeom>
        </p:spPr>
      </p:pic>
    </p:spTree>
    <p:extLst>
      <p:ext uri="{BB962C8B-B14F-4D97-AF65-F5344CB8AC3E}">
        <p14:creationId xmlns:p14="http://schemas.microsoft.com/office/powerpoint/2010/main" val="19583410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852307"/>
          </a:xfrm>
        </p:spPr>
        <p:txBody>
          <a:bodyPr>
            <a:normAutofit fontScale="90000"/>
          </a:bodyPr>
          <a:lstStyle/>
          <a:p>
            <a:r>
              <a:rPr lang="en-US" dirty="0"/>
              <a:t>Final Observation</a:t>
            </a:r>
          </a:p>
        </p:txBody>
      </p:sp>
      <p:sp>
        <p:nvSpPr>
          <p:cNvPr id="3" name="Text Placeholder 2"/>
          <p:cNvSpPr>
            <a:spLocks noGrp="1"/>
          </p:cNvSpPr>
          <p:nvPr>
            <p:ph type="body" idx="1"/>
          </p:nvPr>
        </p:nvSpPr>
        <p:spPr>
          <a:xfrm>
            <a:off x="831850" y="3379788"/>
            <a:ext cx="10515600" cy="1500187"/>
          </a:xfrm>
        </p:spPr>
        <p:txBody>
          <a:bodyPr>
            <a:normAutofit fontScale="85000" lnSpcReduction="20000"/>
          </a:bodyPr>
          <a:lstStyle/>
          <a:p>
            <a:r>
              <a:rPr lang="en-US" dirty="0"/>
              <a:t>After </a:t>
            </a:r>
            <a:r>
              <a:rPr lang="en-US" dirty="0" err="1"/>
              <a:t>cora</a:t>
            </a:r>
            <a:r>
              <a:rPr lang="en-US" dirty="0"/>
              <a:t> </a:t>
            </a:r>
            <a:r>
              <a:rPr lang="en-US" dirty="0" smtClean="0"/>
              <a:t>analysis, we have fixed </a:t>
            </a:r>
            <a:r>
              <a:rPr lang="en-US" dirty="0"/>
              <a:t>our landing page </a:t>
            </a:r>
            <a:r>
              <a:rPr lang="en-US" dirty="0">
                <a:hlinkClick r:id="rId2"/>
              </a:rPr>
              <a:t>https://thatware.co/adult-seo-services</a:t>
            </a:r>
            <a:r>
              <a:rPr lang="en-US" dirty="0" smtClean="0">
                <a:hlinkClick r:id="rId2"/>
              </a:rPr>
              <a:t>/</a:t>
            </a:r>
            <a:r>
              <a:rPr lang="en-US" dirty="0" smtClean="0"/>
              <a:t> with the available suggestion’s.</a:t>
            </a:r>
          </a:p>
          <a:p>
            <a:endParaRPr lang="en-US" dirty="0"/>
          </a:p>
          <a:p>
            <a:r>
              <a:rPr lang="en-US" dirty="0" smtClean="0"/>
              <a:t>And the End result is that now we Rank #1 for any competitive “Adult SEO” related or exact match keyword itself.</a:t>
            </a:r>
            <a:endParaRPr lang="en-US" dirty="0"/>
          </a:p>
        </p:txBody>
      </p:sp>
      <p:pic>
        <p:nvPicPr>
          <p:cNvPr id="5" name="Picture 4">
            <a:extLst>
              <a:ext uri="{FF2B5EF4-FFF2-40B4-BE49-F238E27FC236}">
                <a16:creationId xmlns:a16="http://schemas.microsoft.com/office/drawing/2014/main" id="{B7E22CCC-7D61-4B42-B1F4-504919DF613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73381" y="271464"/>
            <a:ext cx="2349910" cy="332659"/>
          </a:xfrm>
          <a:prstGeom prst="rect">
            <a:avLst/>
          </a:prstGeom>
        </p:spPr>
      </p:pic>
    </p:spTree>
    <p:extLst>
      <p:ext uri="{BB962C8B-B14F-4D97-AF65-F5344CB8AC3E}">
        <p14:creationId xmlns:p14="http://schemas.microsoft.com/office/powerpoint/2010/main" val="3442154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H3 tag:</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70000" lnSpcReduction="20000"/>
          </a:bodyPr>
          <a:lstStyle/>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H3 tag is present for MY site =   2</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H3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H3 tag is present for Competitor site =  14</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H3 tag is present for Competitor site =  10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H3 tag is present for Competitor site =  6</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H3 tag is present for Competitor site =  4</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H3 tag is present for Competitor site =  12</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H3 tag is present for Competitor site =  1</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H3 tag is present for Competitor site =  16</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H3 tag is present for Competitor site =  2</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H3 tag is present for Competitor site =  9</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Mean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values of competitors: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7.4</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(7)</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H3 tag is occur in our landing page 2 time. Calculating </a:t>
            </a:r>
            <a:r>
              <a:rPr lang="en-US" sz="1800" dirty="0">
                <a:solidFill>
                  <a:srgbClr val="222222"/>
                </a:solidFill>
                <a:effectLst/>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0.054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which satisfy the algorithm condition. It is too closer to 0 that means data appears random. </a:t>
            </a:r>
          </a:p>
          <a:p>
            <a:pPr>
              <a:lnSpc>
                <a:spcPct val="107000"/>
              </a:lnSpc>
              <a:spcAft>
                <a:spcPts val="800"/>
              </a:spcAft>
            </a:pPr>
            <a:endParaRPr lang="en-US" sz="1800" dirty="0">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endParaRPr lang="en-US" sz="1800" dirty="0">
              <a:effectLst/>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Our landing page use H3 tag: 2</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Mean value of competitors H3 tag: 7</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After running our code we </a:t>
            </a:r>
            <a:r>
              <a:rPr lang="en-US" sz="1800" dirty="0">
                <a:solidFill>
                  <a:schemeClr val="accent2"/>
                </a:solidFill>
                <a:effectLst/>
                <a:latin typeface="Bahnschrift Condensed" panose="020B0502040204020203" pitchFamily="34" charset="0"/>
                <a:ea typeface="Times New Roman" panose="02020603050405020304" pitchFamily="18" charset="0"/>
                <a:cs typeface="Calibri" panose="020F0502020204030204" pitchFamily="34" charset="0"/>
              </a:rPr>
              <a:t>will suggest to add H3 tag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6</a:t>
            </a:r>
            <a:r>
              <a:rPr lang="en-US" sz="1800" dirty="0">
                <a:solidFill>
                  <a:schemeClr val="accent2"/>
                </a:solidFill>
                <a:effectLst/>
                <a:latin typeface="Bahnschrift Condensed" panose="020B0502040204020203" pitchFamily="34" charset="0"/>
                <a:ea typeface="Times New Roman" panose="02020603050405020304" pitchFamily="18" charset="0"/>
                <a:cs typeface="Calibri" panose="020F0502020204030204" pitchFamily="34" charset="0"/>
              </a:rPr>
              <a:t> times more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5" name="Picture 4"/>
          <p:cNvPicPr>
            <a:picLocks noChangeAspect="1"/>
          </p:cNvPicPr>
          <p:nvPr/>
        </p:nvPicPr>
        <p:blipFill>
          <a:blip r:embed="rId2"/>
          <a:stretch>
            <a:fillRect/>
          </a:stretch>
        </p:blipFill>
        <p:spPr>
          <a:xfrm>
            <a:off x="2691981" y="4714695"/>
            <a:ext cx="5962650" cy="723900"/>
          </a:xfrm>
          <a:prstGeom prst="rect">
            <a:avLst/>
          </a:prstGeom>
        </p:spPr>
      </p:pic>
      <p:pic>
        <p:nvPicPr>
          <p:cNvPr id="3" name="Picture 2">
            <a:extLst>
              <a:ext uri="{FF2B5EF4-FFF2-40B4-BE49-F238E27FC236}">
                <a16:creationId xmlns:a16="http://schemas.microsoft.com/office/drawing/2014/main" id="{EDAC3F94-4FCC-4C22-ACFA-E5135E324A4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93045" y="6290001"/>
            <a:ext cx="2349910" cy="332659"/>
          </a:xfrm>
          <a:prstGeom prst="rect">
            <a:avLst/>
          </a:prstGeom>
        </p:spPr>
      </p:pic>
    </p:spTree>
    <p:extLst>
      <p:ext uri="{BB962C8B-B14F-4D97-AF65-F5344CB8AC3E}">
        <p14:creationId xmlns:p14="http://schemas.microsoft.com/office/powerpoint/2010/main" val="5921164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H4 tag:</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70000" lnSpcReduction="20000"/>
          </a:bodyPr>
          <a:lstStyle/>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H4 tag is present for MY site =   4</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H4 tag is present for Competitor site =  5</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H4 tag is present for Competitor site =  14</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H4 tag is present for Competitor site =  3</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H4 tag is present for Competitor site =  2</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H4 tag is present for Competitor site =  5</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H4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H4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H4 tag is present for Competitor site =  2</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H4 tag is present for Competitor site =  1</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H4 tag is present for Competitor site =  6</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Mean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values of competitors: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3.8</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(4)</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H4 tag is occur in our landing page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4</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time. Calculating </a:t>
            </a:r>
            <a:r>
              <a:rPr lang="en-US" sz="1800" dirty="0">
                <a:solidFill>
                  <a:srgbClr val="222222"/>
                </a:solidFill>
                <a:effectLst/>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-0.002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which satisfy the algorithm condition. It is too closer to 0 that means data appears random. </a:t>
            </a:r>
          </a:p>
          <a:p>
            <a:pPr>
              <a:lnSpc>
                <a:spcPct val="107000"/>
              </a:lnSpc>
              <a:spcAft>
                <a:spcPts val="800"/>
              </a:spcAft>
            </a:pPr>
            <a:endParaRPr lang="en-US" sz="1800" dirty="0">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endParaRPr lang="en-US" sz="1800" dirty="0">
              <a:effectLst/>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Our landing page use H4 tag: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4</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Mean value of competitors H4 tag: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4</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After running our code we will </a:t>
            </a:r>
            <a:r>
              <a:rPr lang="en-US" sz="1800" dirty="0">
                <a:solidFill>
                  <a:schemeClr val="accent2"/>
                </a:solidFill>
                <a:effectLst/>
                <a:latin typeface="Bahnschrift Condensed" panose="020B0502040204020203" pitchFamily="34" charset="0"/>
                <a:ea typeface="Times New Roman" panose="02020603050405020304" pitchFamily="18" charset="0"/>
                <a:cs typeface="Calibri" panose="020F0502020204030204" pitchFamily="34" charset="0"/>
              </a:rPr>
              <a:t>suggest to add H4 tag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1</a:t>
            </a:r>
            <a:r>
              <a:rPr lang="en-US" sz="1800" dirty="0">
                <a:solidFill>
                  <a:schemeClr val="accent2"/>
                </a:solidFill>
                <a:effectLst/>
                <a:latin typeface="Bahnschrift Condensed" panose="020B0502040204020203" pitchFamily="34" charset="0"/>
                <a:ea typeface="Times New Roman" panose="02020603050405020304" pitchFamily="18" charset="0"/>
                <a:cs typeface="Calibri" panose="020F0502020204030204" pitchFamily="34" charset="0"/>
              </a:rPr>
              <a:t> time more</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in our landing page.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p:cNvPicPr>
            <a:picLocks noChangeAspect="1"/>
          </p:cNvPicPr>
          <p:nvPr/>
        </p:nvPicPr>
        <p:blipFill>
          <a:blip r:embed="rId2"/>
          <a:stretch>
            <a:fillRect/>
          </a:stretch>
        </p:blipFill>
        <p:spPr>
          <a:xfrm>
            <a:off x="2560411" y="4763488"/>
            <a:ext cx="5848350" cy="695325"/>
          </a:xfrm>
          <a:prstGeom prst="rect">
            <a:avLst/>
          </a:prstGeom>
        </p:spPr>
      </p:pic>
      <p:pic>
        <p:nvPicPr>
          <p:cNvPr id="4" name="Picture 3">
            <a:extLst>
              <a:ext uri="{FF2B5EF4-FFF2-40B4-BE49-F238E27FC236}">
                <a16:creationId xmlns:a16="http://schemas.microsoft.com/office/drawing/2014/main" id="{98E35266-D02E-4222-86E8-39EA4E90A897}"/>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93045" y="6290001"/>
            <a:ext cx="2349910" cy="332659"/>
          </a:xfrm>
          <a:prstGeom prst="rect">
            <a:avLst/>
          </a:prstGeom>
        </p:spPr>
      </p:pic>
    </p:spTree>
    <p:extLst>
      <p:ext uri="{BB962C8B-B14F-4D97-AF65-F5344CB8AC3E}">
        <p14:creationId xmlns:p14="http://schemas.microsoft.com/office/powerpoint/2010/main" val="5309809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H5 tag:</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70000" lnSpcReduction="20000"/>
          </a:bodyPr>
          <a:lstStyle/>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H5 tag is present for MY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H5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H5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H5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H5 tag is present for Competitor site =  7</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H5 tag is present for Competitor site =  1</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H5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H5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H5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H5 tag is present for Competitor site =  12</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H5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Mean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values of competitors: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2</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(4)</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H5 tag is occur in our landing page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0</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time. Calculating </a:t>
            </a:r>
            <a:r>
              <a:rPr lang="en-US" sz="1800" dirty="0">
                <a:solidFill>
                  <a:srgbClr val="222222"/>
                </a:solidFill>
                <a:effectLst/>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0.02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which satisfy the algorithm condition. It is too closer to 0 that means data appears random. </a:t>
            </a:r>
          </a:p>
          <a:p>
            <a:pPr>
              <a:lnSpc>
                <a:spcPct val="107000"/>
              </a:lnSpc>
              <a:spcAft>
                <a:spcPts val="800"/>
              </a:spcAft>
            </a:pPr>
            <a:endParaRPr lang="en-US" sz="1800" dirty="0">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endParaRPr lang="en-US" sz="1800" dirty="0">
              <a:effectLst/>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Our landing page use H5 tag: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0</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Mean value of competitors H5 tag: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2</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After running our code we will </a:t>
            </a:r>
            <a:r>
              <a:rPr lang="en-US" sz="1800" dirty="0">
                <a:solidFill>
                  <a:schemeClr val="accent2"/>
                </a:solidFill>
                <a:effectLst/>
                <a:latin typeface="Bahnschrift Condensed" panose="020B0502040204020203" pitchFamily="34" charset="0"/>
                <a:ea typeface="Times New Roman" panose="02020603050405020304" pitchFamily="18" charset="0"/>
                <a:cs typeface="Calibri" panose="020F0502020204030204" pitchFamily="34" charset="0"/>
              </a:rPr>
              <a:t>suggest to add H5 tag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3</a:t>
            </a:r>
            <a:r>
              <a:rPr lang="en-US" sz="1800" dirty="0">
                <a:solidFill>
                  <a:schemeClr val="accent2"/>
                </a:solidFill>
                <a:effectLst/>
                <a:latin typeface="Bahnschrift Condensed" panose="020B0502040204020203" pitchFamily="34" charset="0"/>
                <a:ea typeface="Times New Roman" panose="02020603050405020304" pitchFamily="18" charset="0"/>
                <a:cs typeface="Calibri" panose="020F0502020204030204" pitchFamily="34" charset="0"/>
              </a:rPr>
              <a:t> time more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4" name="Picture 3"/>
          <p:cNvPicPr>
            <a:picLocks noChangeAspect="1"/>
          </p:cNvPicPr>
          <p:nvPr/>
        </p:nvPicPr>
        <p:blipFill>
          <a:blip r:embed="rId2"/>
          <a:stretch>
            <a:fillRect/>
          </a:stretch>
        </p:blipFill>
        <p:spPr>
          <a:xfrm>
            <a:off x="2333266" y="4770587"/>
            <a:ext cx="5886450" cy="819150"/>
          </a:xfrm>
          <a:prstGeom prst="rect">
            <a:avLst/>
          </a:prstGeom>
        </p:spPr>
      </p:pic>
      <p:pic>
        <p:nvPicPr>
          <p:cNvPr id="3" name="Picture 2">
            <a:extLst>
              <a:ext uri="{FF2B5EF4-FFF2-40B4-BE49-F238E27FC236}">
                <a16:creationId xmlns:a16="http://schemas.microsoft.com/office/drawing/2014/main" id="{AFF5079E-F6CE-4642-A89D-13FF0D2CC5FF}"/>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93045" y="6290001"/>
            <a:ext cx="2349910" cy="332659"/>
          </a:xfrm>
          <a:prstGeom prst="rect">
            <a:avLst/>
          </a:prstGeom>
        </p:spPr>
      </p:pic>
    </p:spTree>
    <p:extLst>
      <p:ext uri="{BB962C8B-B14F-4D97-AF65-F5344CB8AC3E}">
        <p14:creationId xmlns:p14="http://schemas.microsoft.com/office/powerpoint/2010/main" val="6595923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886D-D8EE-4EAA-AAFD-B188C1E734BD}"/>
              </a:ext>
            </a:extLst>
          </p:cNvPr>
          <p:cNvSpPr>
            <a:spLocks noGrp="1"/>
          </p:cNvSpPr>
          <p:nvPr>
            <p:ph type="title"/>
          </p:nvPr>
        </p:nvSpPr>
        <p:spPr>
          <a:xfrm>
            <a:off x="226786" y="693738"/>
            <a:ext cx="10515600" cy="558799"/>
          </a:xfrm>
        </p:spPr>
        <p:txBody>
          <a:bodyPr>
            <a:normAutofit fontScale="90000"/>
          </a:bodyPr>
          <a:lstStyle/>
          <a:p>
            <a:r>
              <a:rPr lang="en-US" sz="1800" b="1" u="sng"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Check for H6 tag:</a:t>
            </a: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r>
              <a:rPr lang="en-IN" sz="1800" dirty="0">
                <a:effectLst/>
                <a:latin typeface="Calibri" panose="020F0502020204030204" pitchFamily="34" charset="0"/>
                <a:ea typeface="Calibri" panose="020F0502020204030204" pitchFamily="34" charset="0"/>
                <a:cs typeface="Times New Roman" panose="02020603050405020304" pitchFamily="18" charset="0"/>
              </a:rPr>
              <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6" name="Text Placeholder 5">
            <a:extLst>
              <a:ext uri="{FF2B5EF4-FFF2-40B4-BE49-F238E27FC236}">
                <a16:creationId xmlns:a16="http://schemas.microsoft.com/office/drawing/2014/main" id="{D4142F57-82FD-4D80-8762-3849BCD0BD8A}"/>
              </a:ext>
            </a:extLst>
          </p:cNvPr>
          <p:cNvSpPr>
            <a:spLocks noGrp="1"/>
          </p:cNvSpPr>
          <p:nvPr>
            <p:ph type="body" idx="1"/>
          </p:nvPr>
        </p:nvSpPr>
        <p:spPr>
          <a:xfrm>
            <a:off x="1307" y="271464"/>
            <a:ext cx="12118805" cy="6586536"/>
          </a:xfrm>
        </p:spPr>
        <p:txBody>
          <a:bodyPr>
            <a:normAutofit fontScale="70000" lnSpcReduction="20000"/>
          </a:bodyPr>
          <a:lstStyle/>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H6 tag is present for MY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H6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H6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H6 tag is present for Competitor site =  9</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H6 tag is present for Competitor site =  6</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H6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H6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H6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H6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H6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 H6 tag is present for Competitor site =  0</a:t>
            </a:r>
          </a:p>
          <a:p>
            <a:pPr marL="342900" lvl="0" indent="-342900">
              <a:lnSpc>
                <a:spcPct val="107000"/>
              </a:lnSpc>
              <a:buFont typeface="Wingdings" panose="05000000000000000000" pitchFamily="2" charset="2"/>
              <a:buChar char=""/>
            </a:pPr>
            <a:r>
              <a:rPr lang="en-US" sz="1800" dirty="0">
                <a:latin typeface="Bahnschrift Condensed" panose="020B0502040204020203" pitchFamily="34" charset="0"/>
                <a:ea typeface="Times New Roman" panose="02020603050405020304" pitchFamily="18" charset="0"/>
                <a:cs typeface="Calibri" panose="020F0502020204030204" pitchFamily="34" charset="0"/>
              </a:rPr>
              <a:t>Mean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values of competitors: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1.5</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(2)</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b="1" dirty="0">
                <a:solidFill>
                  <a:srgbClr val="FF0000"/>
                </a:solidFill>
                <a:effectLst/>
                <a:latin typeface="Bahnschrift Condensed" panose="020B0502040204020203" pitchFamily="34" charset="0"/>
                <a:ea typeface="Times New Roman" panose="02020603050405020304" pitchFamily="18" charset="0"/>
                <a:cs typeface="Calibri" panose="020F0502020204030204" pitchFamily="34" charset="0"/>
              </a:rPr>
              <a:t>Current observation: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H5 tag is occur in our landing page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0</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time. Calculating </a:t>
            </a:r>
            <a:r>
              <a:rPr lang="en-US" sz="1800" dirty="0">
                <a:solidFill>
                  <a:srgbClr val="222222"/>
                </a:solidFill>
                <a:effectLst/>
                <a:latin typeface="Bahnschrift Condensed" panose="020B0502040204020203" pitchFamily="34" charset="0"/>
                <a:ea typeface="Calibri" panose="020F0502020204030204" pitchFamily="34" charset="0"/>
                <a:cs typeface="Arial" panose="020B0604020202020204" pitchFamily="34" charset="0"/>
              </a:rPr>
              <a:t>Spearman &amp; Pearson correlation algorithm</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 through our AI code coordinate will generate=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0.015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which satisfy the algorithm condition. It is too closer to 0 that means data appears random. </a:t>
            </a:r>
          </a:p>
          <a:p>
            <a:pPr>
              <a:lnSpc>
                <a:spcPct val="107000"/>
              </a:lnSpc>
              <a:spcAft>
                <a:spcPts val="800"/>
              </a:spcAft>
            </a:pPr>
            <a:endParaRPr lang="en-US" sz="1800" dirty="0">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endParaRPr lang="en-US" sz="1800" dirty="0">
              <a:effectLst/>
              <a:latin typeface="Bahnschrift Condensed" panose="020B0502040204020203" pitchFamily="34" charset="0"/>
              <a:ea typeface="Calibri" panose="020F0502020204030204" pitchFamily="34" charset="0"/>
              <a:cs typeface="Calibri" panose="020F0502020204030204" pitchFamily="34"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Our landing page use H6 tag: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0</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Mean value of competitors H6 tag: </a:t>
            </a:r>
            <a:r>
              <a:rPr lang="en-US" sz="1800" dirty="0">
                <a:latin typeface="Bahnschrift Condensed" panose="020B0502040204020203" pitchFamily="34" charset="0"/>
                <a:ea typeface="Times New Roman" panose="02020603050405020304" pitchFamily="18" charset="0"/>
                <a:cs typeface="Calibri" panose="020F0502020204030204" pitchFamily="34" charset="0"/>
              </a:rPr>
              <a:t>2</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After running our code we will </a:t>
            </a:r>
            <a:r>
              <a:rPr lang="en-US" sz="1800" dirty="0">
                <a:solidFill>
                  <a:schemeClr val="accent2"/>
                </a:solidFill>
                <a:effectLst/>
                <a:latin typeface="Bahnschrift Condensed" panose="020B0502040204020203" pitchFamily="34" charset="0"/>
                <a:ea typeface="Times New Roman" panose="02020603050405020304" pitchFamily="18" charset="0"/>
                <a:cs typeface="Calibri" panose="020F0502020204030204" pitchFamily="34" charset="0"/>
              </a:rPr>
              <a:t>suggest to add H6 tag </a:t>
            </a:r>
            <a:r>
              <a:rPr lang="en-US" sz="1800" dirty="0">
                <a:solidFill>
                  <a:schemeClr val="accent2"/>
                </a:solidFill>
                <a:latin typeface="Bahnschrift Condensed" panose="020B0502040204020203" pitchFamily="34" charset="0"/>
                <a:ea typeface="Times New Roman" panose="02020603050405020304" pitchFamily="18" charset="0"/>
                <a:cs typeface="Calibri" panose="020F0502020204030204" pitchFamily="34" charset="0"/>
              </a:rPr>
              <a:t>3</a:t>
            </a:r>
            <a:r>
              <a:rPr lang="en-US" sz="1800" dirty="0">
                <a:solidFill>
                  <a:schemeClr val="accent2"/>
                </a:solidFill>
                <a:effectLst/>
                <a:latin typeface="Bahnschrift Condensed" panose="020B0502040204020203" pitchFamily="34" charset="0"/>
                <a:ea typeface="Times New Roman" panose="02020603050405020304" pitchFamily="18" charset="0"/>
                <a:cs typeface="Calibri" panose="020F0502020204030204" pitchFamily="34" charset="0"/>
              </a:rPr>
              <a:t> time more </a:t>
            </a:r>
            <a:r>
              <a:rPr lang="en-US" sz="1800" dirty="0">
                <a:effectLst/>
                <a:latin typeface="Bahnschrift Condensed" panose="020B0502040204020203" pitchFamily="34" charset="0"/>
                <a:ea typeface="Times New Roman" panose="02020603050405020304" pitchFamily="18" charset="0"/>
                <a:cs typeface="Calibri" panose="020F0502020204030204" pitchFamily="34" charset="0"/>
              </a:rPr>
              <a:t>in our landing page.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3" name="Picture 2"/>
          <p:cNvPicPr>
            <a:picLocks noChangeAspect="1"/>
          </p:cNvPicPr>
          <p:nvPr/>
        </p:nvPicPr>
        <p:blipFill>
          <a:blip r:embed="rId2"/>
          <a:stretch>
            <a:fillRect/>
          </a:stretch>
        </p:blipFill>
        <p:spPr>
          <a:xfrm>
            <a:off x="2995791" y="4769418"/>
            <a:ext cx="5648325" cy="752475"/>
          </a:xfrm>
          <a:prstGeom prst="rect">
            <a:avLst/>
          </a:prstGeom>
        </p:spPr>
      </p:pic>
      <p:pic>
        <p:nvPicPr>
          <p:cNvPr id="4" name="Picture 3">
            <a:extLst>
              <a:ext uri="{FF2B5EF4-FFF2-40B4-BE49-F238E27FC236}">
                <a16:creationId xmlns:a16="http://schemas.microsoft.com/office/drawing/2014/main" id="{A3F84642-2FB0-46AB-AE0F-139AAE8ACE0F}"/>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493045" y="6290001"/>
            <a:ext cx="2349910" cy="332659"/>
          </a:xfrm>
          <a:prstGeom prst="rect">
            <a:avLst/>
          </a:prstGeom>
        </p:spPr>
      </p:pic>
    </p:spTree>
    <p:extLst>
      <p:ext uri="{BB962C8B-B14F-4D97-AF65-F5344CB8AC3E}">
        <p14:creationId xmlns:p14="http://schemas.microsoft.com/office/powerpoint/2010/main" val="24863148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1674</TotalTime>
  <Words>9372</Words>
  <Application>Microsoft Office PowerPoint</Application>
  <PresentationFormat>Widescreen</PresentationFormat>
  <Paragraphs>988</Paragraphs>
  <Slides>58</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58</vt:i4>
      </vt:variant>
    </vt:vector>
  </HeadingPairs>
  <TitlesOfParts>
    <vt:vector size="68" baseType="lpstr">
      <vt:lpstr>Arial</vt:lpstr>
      <vt:lpstr>Bahnschrift Condensed</vt:lpstr>
      <vt:lpstr>Bell MT</vt:lpstr>
      <vt:lpstr>Britannic Bold</vt:lpstr>
      <vt:lpstr>Calibri</vt:lpstr>
      <vt:lpstr>Calibri Light</vt:lpstr>
      <vt:lpstr>Symbol</vt:lpstr>
      <vt:lpstr>Times New Roman</vt:lpstr>
      <vt:lpstr>Wingdings</vt:lpstr>
      <vt:lpstr>Office Theme</vt:lpstr>
      <vt:lpstr>Cora Report For </vt:lpstr>
      <vt:lpstr>What is Cora analysis and its benefits in SEO? Cora analysis is a process of extracting all the information from the URL.  Please bear in mind that if more search terms are targeted; greater will be the SERP visibility.  All the Cora analysis done by Spearman &amp; Pearson correlation algorithm.  </vt:lpstr>
      <vt:lpstr>Details which we have taken for the optimization / Suggestion This is the Landing page URL: https://thatware.co/adult-seo-services/  This is the Keyword: Adult SEO </vt:lpstr>
      <vt:lpstr>Check for H1 tag: </vt:lpstr>
      <vt:lpstr>Check for H2 tag:  </vt:lpstr>
      <vt:lpstr>Check for H3 tag:  </vt:lpstr>
      <vt:lpstr>Check for H4 tag:  </vt:lpstr>
      <vt:lpstr>Check for H5 tag:  </vt:lpstr>
      <vt:lpstr>Check for H6 tag:  </vt:lpstr>
      <vt:lpstr>Check for span tag:  </vt:lpstr>
      <vt:lpstr>Check for i tag:  </vt:lpstr>
      <vt:lpstr>Check for em tag:  </vt:lpstr>
      <vt:lpstr>Check for strong tag:  </vt:lpstr>
      <vt:lpstr>Check for b tag:  </vt:lpstr>
      <vt:lpstr>Check for li tag:  </vt:lpstr>
      <vt:lpstr>Check for ol tag:  </vt:lpstr>
      <vt:lpstr>Check for ul tag:  </vt:lpstr>
      <vt:lpstr>Check for option tag:  </vt:lpstr>
      <vt:lpstr>Check for p tag:  </vt:lpstr>
      <vt:lpstr>Check for body tag:  </vt:lpstr>
      <vt:lpstr>Check for div tag:  </vt:lpstr>
      <vt:lpstr>Check for article tag:  </vt:lpstr>
      <vt:lpstr>Check for OnPageTitleLength :  </vt:lpstr>
      <vt:lpstr>Check for OnPageLiMatches :  </vt:lpstr>
      <vt:lpstr>Check for OnPageLiTagExactMatches :  </vt:lpstr>
      <vt:lpstr>Check for OnPageMetaDescriptionLength :  </vt:lpstr>
      <vt:lpstr> Check for OnPageMetaDescriptionMatches :  </vt:lpstr>
      <vt:lpstr>Check for OnPageMetaDescriptionSearchTermMatches :  </vt:lpstr>
      <vt:lpstr>Check for OnPageMetaKeywordsMatches :  </vt:lpstr>
      <vt:lpstr>Check for OnPageMetaOGDescriptionMatches :  </vt:lpstr>
      <vt:lpstr>Check for OnPageMetaOGTitleMatches :  </vt:lpstr>
      <vt:lpstr>Check for OnPageMetaTwitterDescriptionMatches :  </vt:lpstr>
      <vt:lpstr>Check for OnPageMetaTwitterTitleMatches :  </vt:lpstr>
      <vt:lpstr>Check for OnPageASearchTermMatches :  </vt:lpstr>
      <vt:lpstr>Check for OnPageAMatches :  </vt:lpstr>
      <vt:lpstr>Check for OnPageBMatches :  </vt:lpstr>
      <vt:lpstr>Check for OnPageCiteMatches :  </vt:lpstr>
      <vt:lpstr>Check for OnPageEmMatches :  </vt:lpstr>
      <vt:lpstr>Check for OnPageH1ExactMatches :  </vt:lpstr>
      <vt:lpstr>Check for OnPageH1ExactSearchTermMatches :  </vt:lpstr>
      <vt:lpstr>Check for OnPageH1ToH3ExactMatches :  </vt:lpstr>
      <vt:lpstr>Check for onPageHasCanonicalUrl :  </vt:lpstr>
      <vt:lpstr>Check for anchor text :  </vt:lpstr>
      <vt:lpstr>Check for Total no. of nofollow tag :  </vt:lpstr>
      <vt:lpstr>Check for blockquote tag :  </vt:lpstr>
      <vt:lpstr>Check for OnPageHasGoogleVerify :  </vt:lpstr>
      <vt:lpstr>Check for OnPageHasMetaAuthor :  </vt:lpstr>
      <vt:lpstr>Check for OnPageHasMetaDescription :  </vt:lpstr>
      <vt:lpstr>Check for OnPageHasMetaKeywords :  </vt:lpstr>
      <vt:lpstr>Check for OnPageHasMetaRobots :  </vt:lpstr>
      <vt:lpstr>Check for OnPageHasMetaViewport :  </vt:lpstr>
      <vt:lpstr>Check for OnPageHasOgImage :  </vt:lpstr>
      <vt:lpstr>Check for OnPageHasWordpressGeneratorTag :  </vt:lpstr>
      <vt:lpstr>Check for OnPageHasOgType :  </vt:lpstr>
      <vt:lpstr>Check for OnPageITagExactMatches:  </vt:lpstr>
      <vt:lpstr>Check for section tag:  </vt:lpstr>
      <vt:lpstr>Check for missing image alt tag:  </vt:lpstr>
      <vt:lpstr>Final Observation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Cora Report For </dc:title>
  <dc:creator>ANJAN MUKHERJEE</dc:creator>
  <cp:lastModifiedBy>USER</cp:lastModifiedBy>
  <cp:revision>75</cp:revision>
  <dcterms:created xsi:type="dcterms:W3CDTF">2020-09-11T12:32:12Z</dcterms:created>
  <dcterms:modified xsi:type="dcterms:W3CDTF">2020-11-26T04:33:51Z</dcterms:modified>
</cp:coreProperties>
</file>